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9" autoAdjust="0"/>
    <p:restoredTop sz="96229" autoAdjust="0"/>
  </p:normalViewPr>
  <p:slideViewPr>
    <p:cSldViewPr snapToGrid="0">
      <p:cViewPr>
        <p:scale>
          <a:sx n="100" d="100"/>
          <a:sy n="100" d="100"/>
        </p:scale>
        <p:origin x="1950" y="2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7" d="100"/>
          <a:sy n="77" d="100"/>
        </p:scale>
        <p:origin x="387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59759709180743E-2"/>
          <c:y val="0.1170212238107954"/>
          <c:w val="0.8588967956545539"/>
          <c:h val="0.81653190157261524"/>
        </c:manualLayout>
      </c:layout>
      <c:lineChart>
        <c:grouping val="standard"/>
        <c:varyColors val="0"/>
        <c:ser>
          <c:idx val="0"/>
          <c:order val="0"/>
          <c:tx>
            <c:strRef>
              <c:f>Sheet1!$B$42</c:f>
              <c:strCache>
                <c:ptCount val="1"/>
                <c:pt idx="0">
                  <c:v>Taxable Investment</c:v>
                </c:pt>
              </c:strCache>
            </c:strRef>
          </c:tx>
          <c:spPr>
            <a:ln w="34925" cap="rnd">
              <a:solidFill>
                <a:srgbClr val="92D050"/>
              </a:solidFill>
              <a:round/>
            </a:ln>
            <a:effectLst>
              <a:outerShdw blurRad="57150" dist="19050" dir="5400000" algn="ctr" rotWithShape="0">
                <a:srgbClr val="000000">
                  <a:alpha val="63000"/>
                </a:srgbClr>
              </a:outerShdw>
            </a:effectLst>
          </c:spPr>
          <c:marker>
            <c:symbol val="none"/>
          </c:marker>
          <c:val>
            <c:numRef>
              <c:f>Sheet1!$B$43:$B$72</c:f>
              <c:numCache>
                <c:formatCode>#,##0</c:formatCode>
                <c:ptCount val="30"/>
                <c:pt idx="0">
                  <c:v>10456</c:v>
                </c:pt>
                <c:pt idx="1">
                  <c:v>10932.793600000001</c:v>
                </c:pt>
                <c:pt idx="2">
                  <c:v>11431.328988160001</c:v>
                </c:pt>
                <c:pt idx="3">
                  <c:v>11952.597590020097</c:v>
                </c:pt>
                <c:pt idx="4">
                  <c:v>12497.636040125013</c:v>
                </c:pt>
                <c:pt idx="5">
                  <c:v>13067.528243554714</c:v>
                </c:pt>
                <c:pt idx="6">
                  <c:v>13663.407531460809</c:v>
                </c:pt>
                <c:pt idx="7">
                  <c:v>14286.458914895422</c:v>
                </c:pt>
                <c:pt idx="8">
                  <c:v>14937.921441414654</c:v>
                </c:pt>
                <c:pt idx="9">
                  <c:v>15619.090659143161</c:v>
                </c:pt>
                <c:pt idx="10">
                  <c:v>16331.321193200089</c:v>
                </c:pt>
                <c:pt idx="11">
                  <c:v>17076.029439610014</c:v>
                </c:pt>
                <c:pt idx="12">
                  <c:v>17854.696382056231</c:v>
                </c:pt>
                <c:pt idx="13">
                  <c:v>18668.870537077994</c:v>
                </c:pt>
                <c:pt idx="14">
                  <c:v>19520.171033568749</c:v>
                </c:pt>
                <c:pt idx="15">
                  <c:v>20410.290832699484</c:v>
                </c:pt>
                <c:pt idx="16">
                  <c:v>21341.00009467058</c:v>
                </c:pt>
                <c:pt idx="17">
                  <c:v>22314.14969898756</c:v>
                </c:pt>
                <c:pt idx="18">
                  <c:v>23331.674925261392</c:v>
                </c:pt>
                <c:pt idx="19">
                  <c:v>24395.599301853312</c:v>
                </c:pt>
                <c:pt idx="20">
                  <c:v>25508.038630017822</c:v>
                </c:pt>
                <c:pt idx="21">
                  <c:v>26671.205191546633</c:v>
                </c:pt>
                <c:pt idx="22">
                  <c:v>27887.412148281161</c:v>
                </c:pt>
                <c:pt idx="23">
                  <c:v>29159.078142242783</c:v>
                </c:pt>
                <c:pt idx="24">
                  <c:v>30488.732105529052</c:v>
                </c:pt>
                <c:pt idx="25">
                  <c:v>31879.018289541178</c:v>
                </c:pt>
                <c:pt idx="26">
                  <c:v>33332.701523544252</c:v>
                </c:pt>
                <c:pt idx="27">
                  <c:v>34852.67271301787</c:v>
                </c:pt>
                <c:pt idx="28">
                  <c:v>36441.954588731482</c:v>
                </c:pt>
                <c:pt idx="29">
                  <c:v>38103.707717977639</c:v>
                </c:pt>
              </c:numCache>
            </c:numRef>
          </c:val>
          <c:smooth val="0"/>
          <c:extLst>
            <c:ext xmlns:c16="http://schemas.microsoft.com/office/drawing/2014/chart" uri="{C3380CC4-5D6E-409C-BE32-E72D297353CC}">
              <c16:uniqueId val="{00000000-FA65-4060-9E96-D517EA0676EB}"/>
            </c:ext>
          </c:extLst>
        </c:ser>
        <c:ser>
          <c:idx val="1"/>
          <c:order val="1"/>
          <c:tx>
            <c:strRef>
              <c:f>Sheet1!$C$42</c:f>
              <c:strCache>
                <c:ptCount val="1"/>
                <c:pt idx="0">
                  <c:v>Tax-Deferred Investment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Sheet1!$C$43:$C$72</c:f>
              <c:numCache>
                <c:formatCode>#,##0</c:formatCode>
                <c:ptCount val="30"/>
                <c:pt idx="0">
                  <c:v>10600</c:v>
                </c:pt>
                <c:pt idx="1">
                  <c:v>11236</c:v>
                </c:pt>
                <c:pt idx="2">
                  <c:v>11910.16</c:v>
                </c:pt>
                <c:pt idx="3">
                  <c:v>12624.7696</c:v>
                </c:pt>
                <c:pt idx="4">
                  <c:v>13382.255776</c:v>
                </c:pt>
                <c:pt idx="5">
                  <c:v>14185.19112256</c:v>
                </c:pt>
                <c:pt idx="6">
                  <c:v>15036.302589913599</c:v>
                </c:pt>
                <c:pt idx="7">
                  <c:v>15938.480745308416</c:v>
                </c:pt>
                <c:pt idx="8">
                  <c:v>16894.789590026921</c:v>
                </c:pt>
                <c:pt idx="9">
                  <c:v>17908.476965428537</c:v>
                </c:pt>
                <c:pt idx="10">
                  <c:v>18982.98558335425</c:v>
                </c:pt>
                <c:pt idx="11">
                  <c:v>20121.964718355506</c:v>
                </c:pt>
                <c:pt idx="12">
                  <c:v>21329.282601456838</c:v>
                </c:pt>
                <c:pt idx="13">
                  <c:v>22609.039557544249</c:v>
                </c:pt>
                <c:pt idx="14">
                  <c:v>23965.581930996905</c:v>
                </c:pt>
                <c:pt idx="15">
                  <c:v>25403.516846856721</c:v>
                </c:pt>
                <c:pt idx="16">
                  <c:v>26927.727857668124</c:v>
                </c:pt>
                <c:pt idx="17">
                  <c:v>28543.39152912821</c:v>
                </c:pt>
                <c:pt idx="18">
                  <c:v>30255.995020875904</c:v>
                </c:pt>
                <c:pt idx="19">
                  <c:v>32071.354722128457</c:v>
                </c:pt>
                <c:pt idx="20">
                  <c:v>33995.636005456166</c:v>
                </c:pt>
                <c:pt idx="21">
                  <c:v>36035.374165783534</c:v>
                </c:pt>
                <c:pt idx="22">
                  <c:v>38197.496615730546</c:v>
                </c:pt>
                <c:pt idx="23">
                  <c:v>40489.346412674378</c:v>
                </c:pt>
                <c:pt idx="24">
                  <c:v>42918.707197434844</c:v>
                </c:pt>
                <c:pt idx="25">
                  <c:v>45493.829629280932</c:v>
                </c:pt>
                <c:pt idx="26">
                  <c:v>48223.459407037786</c:v>
                </c:pt>
                <c:pt idx="27">
                  <c:v>51116.866971460055</c:v>
                </c:pt>
                <c:pt idx="28">
                  <c:v>54183.87898974766</c:v>
                </c:pt>
                <c:pt idx="29">
                  <c:v>57434.911729132516</c:v>
                </c:pt>
              </c:numCache>
            </c:numRef>
          </c:val>
          <c:smooth val="0"/>
          <c:extLst>
            <c:ext xmlns:c16="http://schemas.microsoft.com/office/drawing/2014/chart" uri="{C3380CC4-5D6E-409C-BE32-E72D297353CC}">
              <c16:uniqueId val="{00000001-FA65-4060-9E96-D517EA0676EB}"/>
            </c:ext>
          </c:extLst>
        </c:ser>
        <c:dLbls>
          <c:showLegendKey val="0"/>
          <c:showVal val="0"/>
          <c:showCatName val="0"/>
          <c:showSerName val="0"/>
          <c:showPercent val="0"/>
          <c:showBubbleSize val="0"/>
        </c:dLbls>
        <c:smooth val="0"/>
        <c:axId val="506311064"/>
        <c:axId val="506311456"/>
      </c:lineChart>
      <c:catAx>
        <c:axId val="506311064"/>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506311456"/>
        <c:crosses val="autoZero"/>
        <c:auto val="1"/>
        <c:lblAlgn val="ctr"/>
        <c:lblOffset val="100"/>
        <c:noMultiLvlLbl val="0"/>
      </c:catAx>
      <c:valAx>
        <c:axId val="50631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10000"/>
                  </a:schemeClr>
                </a:solidFill>
                <a:latin typeface="+mn-lt"/>
                <a:ea typeface="+mn-ea"/>
                <a:cs typeface="+mn-cs"/>
              </a:defRPr>
            </a:pPr>
            <a:endParaRPr lang="en-US"/>
          </a:p>
        </c:txPr>
        <c:crossAx val="50631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07937A-5A38-4A33-A8F4-F42312144B02}"/>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C005D6-9D93-42B2-91CF-1D3DD189FDCD}"/>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1179C14-4ACF-48C3-A836-BF576A4BFC88}" type="datetimeFigureOut">
              <a:rPr lang="en-US" smtClean="0"/>
              <a:t>3/5/2020</a:t>
            </a:fld>
            <a:endParaRPr lang="en-US"/>
          </a:p>
        </p:txBody>
      </p:sp>
      <p:sp>
        <p:nvSpPr>
          <p:cNvPr id="4" name="Footer Placeholder 3">
            <a:extLst>
              <a:ext uri="{FF2B5EF4-FFF2-40B4-BE49-F238E27FC236}">
                <a16:creationId xmlns:a16="http://schemas.microsoft.com/office/drawing/2014/main" id="{83E699A1-7D37-4F46-9C63-040C4F08BC0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2E243A-66ED-43DB-85A1-8C0AC4C2245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5875617-2847-4174-A7DA-A418F662156B}" type="slidenum">
              <a:rPr lang="en-US" smtClean="0"/>
              <a:t>‹#›</a:t>
            </a:fld>
            <a:endParaRPr lang="en-US"/>
          </a:p>
        </p:txBody>
      </p:sp>
    </p:spTree>
    <p:extLst>
      <p:ext uri="{BB962C8B-B14F-4D97-AF65-F5344CB8AC3E}">
        <p14:creationId xmlns:p14="http://schemas.microsoft.com/office/powerpoint/2010/main" val="88073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021" tIns="48010" rIns="96021" bIns="48010"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021" tIns="48010" rIns="96021" bIns="480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90" y="9119475"/>
            <a:ext cx="3169919" cy="480060"/>
          </a:xfrm>
          <a:prstGeom prst="rect">
            <a:avLst/>
          </a:prstGeom>
        </p:spPr>
        <p:txBody>
          <a:bodyPr vert="horz" lIns="96021" tIns="48010" rIns="96021" bIns="48010" rtlCol="0" anchor="b"/>
          <a:lstStyle>
            <a:lvl1pPr algn="r">
              <a:defRPr sz="1200"/>
            </a:lvl1pPr>
          </a:lstStyle>
          <a:p>
            <a:fld id="{2763278A-83F5-A94D-BF37-451A39BDABA0}"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2019 Broadridge Investor Communication Solutions, Inc.</a:t>
            </a:r>
          </a:p>
        </p:txBody>
      </p:sp>
    </p:spTree>
    <p:extLst>
      <p:ext uri="{BB962C8B-B14F-4D97-AF65-F5344CB8AC3E}">
        <p14:creationId xmlns:p14="http://schemas.microsoft.com/office/powerpoint/2010/main" val="2801514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[V19N1]</a:t>
            </a:r>
          </a:p>
        </p:txBody>
      </p:sp>
      <p:sp>
        <p:nvSpPr>
          <p:cNvPr id="4" name="Slide Number Placeholder 3"/>
          <p:cNvSpPr>
            <a:spLocks noGrp="1"/>
          </p:cNvSpPr>
          <p:nvPr>
            <p:ph type="sldNum" sz="quarter" idx="10"/>
          </p:nvPr>
        </p:nvSpPr>
        <p:spPr/>
        <p:txBody>
          <a:bodyPr/>
          <a:lstStyle/>
          <a:p>
            <a:fld id="{2763278A-83F5-A94D-BF37-451A39BDABA0}" type="slidenum">
              <a:rPr lang="en-US" smtClean="0"/>
              <a:pPr/>
              <a:t>1</a:t>
            </a:fld>
            <a:endParaRPr lang="en-US"/>
          </a:p>
        </p:txBody>
      </p:sp>
    </p:spTree>
    <p:extLst>
      <p:ext uri="{BB962C8B-B14F-4D97-AF65-F5344CB8AC3E}">
        <p14:creationId xmlns:p14="http://schemas.microsoft.com/office/powerpoint/2010/main" val="143415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3527B49-06CE-4999-85BC-6669E30D4BB0}" type="slidenum">
              <a:rPr lang="en-US"/>
              <a:pPr/>
              <a:t>10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z="1000" dirty="0">
                <a:latin typeface="Arial" charset="0"/>
              </a:rPr>
              <a:t>Let’s start with estimating expenses. </a:t>
            </a:r>
          </a:p>
          <a:p>
            <a:pPr eaLnBrk="1" hangingPunct="1">
              <a:lnSpc>
                <a:spcPct val="90000"/>
              </a:lnSpc>
            </a:pPr>
            <a:endParaRPr lang="en-US" sz="1000" dirty="0">
              <a:latin typeface="Arial" charset="0"/>
            </a:endParaRPr>
          </a:p>
          <a:p>
            <a:pPr eaLnBrk="1" hangingPunct="1">
              <a:lnSpc>
                <a:spcPct val="90000"/>
              </a:lnSpc>
            </a:pPr>
            <a:r>
              <a:rPr lang="en-US" sz="1000" dirty="0">
                <a:latin typeface="Arial" charset="0"/>
              </a:rPr>
              <a:t>You may have heard that you should plan on needing somewhere between 60% and 90% of your pre-retirement income when you retire. General guidelines like this are easy, but often not very helpful. Instead of basing your estimate of expenses on a percentage of your income, &lt;CLICK&gt; focus on your actual expenses today and think about how they will increase or decrease by the time you retire. &lt;CLICK&gt; Additionally, if the retirement you want to plan for includes extensive travel or hobby activity, this is the time to associate a corresponding dollar cost.</a:t>
            </a:r>
          </a:p>
          <a:p>
            <a:pPr eaLnBrk="1" hangingPunct="1">
              <a:lnSpc>
                <a:spcPct val="90000"/>
              </a:lnSpc>
            </a:pPr>
            <a:endParaRPr lang="en-US" sz="1000" dirty="0">
              <a:latin typeface="Arial" charset="0"/>
            </a:endParaRPr>
          </a:p>
          <a:p>
            <a:pPr eaLnBrk="1" hangingPunct="1">
              <a:lnSpc>
                <a:spcPct val="90000"/>
              </a:lnSpc>
            </a:pPr>
            <a:r>
              <a:rPr lang="en-US" sz="1000" dirty="0">
                <a:latin typeface="Arial" charset="0"/>
              </a:rPr>
              <a:t>Obviously, the further away from retirement you are, the more difficult it is to make an accurate projection. Nevertheless, you should detail every potential expense that you can think of. In listing your expenses, here are some things to consider:</a:t>
            </a:r>
          </a:p>
          <a:p>
            <a:pPr eaLnBrk="1" hangingPunct="1">
              <a:lnSpc>
                <a:spcPct val="90000"/>
              </a:lnSpc>
            </a:pPr>
            <a:endParaRPr lang="en-US" sz="1000" dirty="0">
              <a:latin typeface="Arial" charset="0"/>
            </a:endParaRPr>
          </a:p>
          <a:p>
            <a:pPr eaLnBrk="1" hangingPunct="1">
              <a:lnSpc>
                <a:spcPct val="90000"/>
              </a:lnSpc>
              <a:buFontTx/>
              <a:buChar char="•"/>
            </a:pPr>
            <a:r>
              <a:rPr lang="en-US" sz="1000" dirty="0">
                <a:latin typeface="Arial" charset="0"/>
              </a:rPr>
              <a:t>Your housing costs may decrease if you will have paid off your mortgage by the time you retire</a:t>
            </a:r>
          </a:p>
          <a:p>
            <a:pPr>
              <a:lnSpc>
                <a:spcPct val="90000"/>
              </a:lnSpc>
              <a:buFontTx/>
              <a:buChar char="•"/>
            </a:pPr>
            <a:r>
              <a:rPr lang="en-US" sz="1000" dirty="0">
                <a:latin typeface="Arial" charset="0"/>
              </a:rPr>
              <a:t>You’ll probably pay less in overall taxes — specifically income taxes and Social Security taxes — once you stop receiving a paycheck</a:t>
            </a:r>
          </a:p>
          <a:p>
            <a:pPr eaLnBrk="1" hangingPunct="1">
              <a:lnSpc>
                <a:spcPct val="90000"/>
              </a:lnSpc>
              <a:buFontTx/>
              <a:buChar char="•"/>
            </a:pPr>
            <a:r>
              <a:rPr lang="en-US" sz="1000" dirty="0">
                <a:latin typeface="Arial" charset="0"/>
              </a:rPr>
              <a:t>You’ll probably eliminate some costs associated with your current job (for example, commuting, clothing, dry cleaning)</a:t>
            </a:r>
          </a:p>
          <a:p>
            <a:pPr eaLnBrk="1" hangingPunct="1">
              <a:lnSpc>
                <a:spcPct val="90000"/>
              </a:lnSpc>
              <a:buFontTx/>
              <a:buChar char="•"/>
            </a:pPr>
            <a:r>
              <a:rPr lang="en-US" sz="1000" dirty="0">
                <a:latin typeface="Arial" charset="0"/>
              </a:rPr>
              <a:t>You’re likely to pay </a:t>
            </a:r>
            <a:r>
              <a:rPr lang="en-US" sz="1000" i="1" dirty="0">
                <a:latin typeface="Arial" charset="0"/>
              </a:rPr>
              <a:t>more</a:t>
            </a:r>
            <a:r>
              <a:rPr lang="en-US" sz="1000" dirty="0">
                <a:latin typeface="Arial" charset="0"/>
              </a:rPr>
              <a:t> in health-care costs, particularly if you retire before you qualify for Medicare</a:t>
            </a:r>
          </a:p>
          <a:p>
            <a:pPr eaLnBrk="1" hangingPunct="1">
              <a:lnSpc>
                <a:spcPct val="90000"/>
              </a:lnSpc>
              <a:buFontTx/>
              <a:buChar char="•"/>
            </a:pPr>
            <a:r>
              <a:rPr lang="en-US" sz="1000" dirty="0">
                <a:latin typeface="Arial" charset="0"/>
              </a:rPr>
              <a:t>You’re likely to pay </a:t>
            </a:r>
            <a:r>
              <a:rPr lang="en-US" sz="1000" i="1" dirty="0">
                <a:latin typeface="Arial" charset="0"/>
              </a:rPr>
              <a:t>more</a:t>
            </a:r>
            <a:r>
              <a:rPr lang="en-US" sz="1000" dirty="0">
                <a:latin typeface="Arial" charset="0"/>
              </a:rPr>
              <a:t> in general entertainment expenses like dining out</a:t>
            </a:r>
          </a:p>
          <a:p>
            <a:pPr eaLnBrk="1" hangingPunct="1">
              <a:lnSpc>
                <a:spcPct val="90000"/>
              </a:lnSpc>
              <a:buFontTx/>
              <a:buChar char="•"/>
            </a:pPr>
            <a:r>
              <a:rPr lang="en-US" sz="1000" dirty="0">
                <a:latin typeface="Arial" charset="0"/>
              </a:rPr>
              <a:t>And, depending on the age of your children and/or your parents, you may want to estimate and include projected costs for their support, education, health care, and/or housing as well</a:t>
            </a:r>
          </a:p>
          <a:p>
            <a:pPr eaLnBrk="1" hangingPunct="1">
              <a:lnSpc>
                <a:spcPct val="90000"/>
              </a:lnSpc>
            </a:pPr>
            <a:endParaRPr lang="en-US" sz="1000" dirty="0">
              <a:latin typeface="Arial" charset="0"/>
            </a:endParaRPr>
          </a:p>
        </p:txBody>
      </p:sp>
    </p:spTree>
    <p:extLst>
      <p:ext uri="{BB962C8B-B14F-4D97-AF65-F5344CB8AC3E}">
        <p14:creationId xmlns:p14="http://schemas.microsoft.com/office/powerpoint/2010/main" val="55252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B166CCF-FEFA-4B92-9B87-CFC03961FCC5}"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90000"/>
              </a:lnSpc>
            </a:pPr>
            <a:r>
              <a:rPr lang="en-US" sz="1000" dirty="0">
                <a:latin typeface="Arial" charset="0"/>
              </a:rPr>
              <a:t>Now let’s consider how much annual income you can count on during retirement. </a:t>
            </a:r>
          </a:p>
          <a:p>
            <a:pPr eaLnBrk="1" hangingPunct="1">
              <a:lnSpc>
                <a:spcPct val="90000"/>
              </a:lnSpc>
            </a:pPr>
            <a:endParaRPr lang="en-US" sz="1000" dirty="0">
              <a:latin typeface="Arial" charset="0"/>
            </a:endParaRPr>
          </a:p>
          <a:p>
            <a:pPr eaLnBrk="1" hangingPunct="1">
              <a:lnSpc>
                <a:spcPct val="90000"/>
              </a:lnSpc>
            </a:pPr>
            <a:r>
              <a:rPr lang="en-US" sz="1000" dirty="0">
                <a:latin typeface="Arial" charset="0"/>
              </a:rPr>
              <a:t>Traditionally, retirement income has been described as a “three-legged stool” comprised of Social Security, traditional employer pension income, and individual savings and investments. With fewer and fewer individuals covered by traditional employer pensions, though, the analogy doesn’t really hold up well today. </a:t>
            </a:r>
          </a:p>
          <a:p>
            <a:pPr eaLnBrk="1" hangingPunct="1">
              <a:lnSpc>
                <a:spcPct val="90000"/>
              </a:lnSpc>
            </a:pPr>
            <a:endParaRPr lang="en-US" sz="1000" dirty="0">
              <a:latin typeface="Arial" charset="0"/>
            </a:endParaRPr>
          </a:p>
          <a:p>
            <a:pPr defTabSz="455947">
              <a:lnSpc>
                <a:spcPct val="90000"/>
              </a:lnSpc>
              <a:defRPr/>
            </a:pPr>
            <a:r>
              <a:rPr lang="en-US" sz="1000" dirty="0">
                <a:latin typeface="Arial" charset="0"/>
              </a:rPr>
              <a:t>It’s important to get an estimate of the amount of Social Security benefits you’ll be eligible to receive in the future based on your earnings record. </a:t>
            </a:r>
            <a:r>
              <a:rPr lang="en-US" sz="1000" dirty="0">
                <a:latin typeface="Arial" panose="020B0604020202020204" pitchFamily="34" charset="0"/>
                <a:cs typeface="Arial" panose="020B0604020202020204" pitchFamily="34" charset="0"/>
              </a:rPr>
              <a:t>You can sign up for a “</a:t>
            </a:r>
            <a:r>
              <a:rPr lang="en-US" sz="1000" i="1" dirty="0">
                <a:latin typeface="Arial" panose="020B0604020202020204" pitchFamily="34" charset="0"/>
                <a:cs typeface="Arial" panose="020B0604020202020204" pitchFamily="34" charset="0"/>
              </a:rPr>
              <a:t>my </a:t>
            </a:r>
            <a:r>
              <a:rPr lang="en-US" sz="1000" dirty="0">
                <a:latin typeface="Arial" panose="020B0604020202020204" pitchFamily="34" charset="0"/>
                <a:cs typeface="Arial" panose="020B0604020202020204" pitchFamily="34" charset="0"/>
              </a:rPr>
              <a:t>Social Security account” on the Social Security website to view your Social Security statement online. Your statement contains a detailed record of your earnings, as well as estimates of retirement, survivor's, and disability benefits, and other information about Social Security. </a:t>
            </a:r>
          </a:p>
          <a:p>
            <a:pPr defTabSz="455947">
              <a:lnSpc>
                <a:spcPct val="90000"/>
              </a:lnSpc>
              <a:defRPr/>
            </a:pPr>
            <a:endParaRPr lang="en-US" sz="1000" dirty="0">
              <a:latin typeface="Arial" panose="020B0604020202020204" pitchFamily="34" charset="0"/>
              <a:cs typeface="Arial" panose="020B0604020202020204" pitchFamily="34" charset="0"/>
            </a:endParaRPr>
          </a:p>
          <a:p>
            <a:pPr eaLnBrk="1" hangingPunct="1">
              <a:lnSpc>
                <a:spcPct val="90000"/>
              </a:lnSpc>
            </a:pPr>
            <a:r>
              <a:rPr lang="en-US" sz="1000" dirty="0">
                <a:latin typeface="Arial" charset="0"/>
              </a:rPr>
              <a:t>The good news is that Social Security will provide a monthly benefit each and every month of your retirement, and the benefit will be periodically adjusted for inflation, which we’ll talk about in a moment. The bad news is that, for most of us, Social Security alone won’t be enough to support the retirement we imagine for ourselves. &lt;CLICK&gt; For example, the quick calculator on Social Security’s website tells us that an individual born in 1959 who currently earns $70,000 a year can expect to receive somewhere in the neighborhood of $23,000 annually at full retirement age, which in this case would be 66 and 8 months. Of course, your actual benefits will depend on your work history, earnings, and retirement age. The point is that Social Security will probably make up only a portion of your total retirement income needs.</a:t>
            </a:r>
          </a:p>
          <a:p>
            <a:pPr eaLnBrk="1" hangingPunct="1">
              <a:lnSpc>
                <a:spcPct val="90000"/>
              </a:lnSpc>
            </a:pPr>
            <a:endParaRPr lang="en-US" sz="1000" dirty="0">
              <a:latin typeface="Arial" charset="0"/>
            </a:endParaRPr>
          </a:p>
          <a:p>
            <a:pPr>
              <a:lnSpc>
                <a:spcPct val="90000"/>
              </a:lnSpc>
            </a:pPr>
            <a:r>
              <a:rPr lang="en-US" sz="1000" dirty="0">
                <a:latin typeface="Arial" charset="0"/>
              </a:rPr>
              <a:t>With fewer and fewer individuals covered by a traditional employer pension plan, that leaves just one other leg of the stool for most of us to rely on — our individual savings and retirement investments.</a:t>
            </a:r>
          </a:p>
        </p:txBody>
      </p:sp>
    </p:spTree>
    <p:extLst>
      <p:ext uri="{BB962C8B-B14F-4D97-AF65-F5344CB8AC3E}">
        <p14:creationId xmlns:p14="http://schemas.microsoft.com/office/powerpoint/2010/main" val="265415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9800C3-B1AF-4F58-97A2-93218909EAAA}"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pPr>
            <a:r>
              <a:rPr lang="en-US" sz="1000" dirty="0">
                <a:latin typeface="Arial" charset="0"/>
              </a:rPr>
              <a:t>Let’s pause for a moment to try to tie some of this together. &lt;CLICK&gt; We’ve talked about estimating annual expenses in retirement, and &lt;CLICK&gt; we’ve talked about estimating annual income in retirement. With very few exceptions, most of us are going to find that there’s a significant gap between what we think we’re going to </a:t>
            </a:r>
            <a:r>
              <a:rPr lang="en-US" sz="1000" i="1" dirty="0">
                <a:latin typeface="Arial" charset="0"/>
              </a:rPr>
              <a:t>have</a:t>
            </a:r>
            <a:r>
              <a:rPr lang="en-US" sz="1000" dirty="0">
                <a:latin typeface="Arial" charset="0"/>
              </a:rPr>
              <a:t> for retirement income each year, and what we think we’re going to </a:t>
            </a:r>
            <a:r>
              <a:rPr lang="en-US" sz="1000" i="1" dirty="0">
                <a:latin typeface="Arial" charset="0"/>
              </a:rPr>
              <a:t>need</a:t>
            </a:r>
            <a:r>
              <a:rPr lang="en-US" sz="1000" dirty="0">
                <a:latin typeface="Arial" charset="0"/>
              </a:rPr>
              <a:t> each year. </a:t>
            </a:r>
          </a:p>
          <a:p>
            <a:pPr eaLnBrk="1" hangingPunct="1">
              <a:lnSpc>
                <a:spcPct val="90000"/>
              </a:lnSpc>
            </a:pPr>
            <a:endParaRPr lang="en-US" sz="1000" dirty="0">
              <a:latin typeface="Arial" charset="0"/>
            </a:endParaRPr>
          </a:p>
          <a:p>
            <a:pPr eaLnBrk="1" hangingPunct="1">
              <a:lnSpc>
                <a:spcPct val="90000"/>
              </a:lnSpc>
            </a:pPr>
            <a:r>
              <a:rPr lang="en-US" sz="1000" dirty="0">
                <a:latin typeface="Arial" charset="0"/>
              </a:rPr>
              <a:t>&lt;CLICK&gt; This gap represents the amount of </a:t>
            </a:r>
            <a:r>
              <a:rPr lang="en-US" sz="1000" i="1" dirty="0">
                <a:latin typeface="Arial" charset="0"/>
              </a:rPr>
              <a:t>additional</a:t>
            </a:r>
            <a:r>
              <a:rPr lang="en-US" sz="1000" dirty="0">
                <a:latin typeface="Arial" charset="0"/>
              </a:rPr>
              <a:t> income that we’re going to need to make up through savings and investments. For example, if we estimate that we’re going to need &lt;CLICK&gt;$50,000 each year to have the retirement lifestyle we want, but project that we can count on Social Security to provide only &lt;CLICK&gt;$20,000 each year, we’ve got a &lt;CLICK&gt;$30,000 shortfall. And if we’re planning for a retirement that lasts 25 years, we’ll need $30,000 each year for 25 years--a total of $750,000 (and that’s not even adjusted for inflation).</a:t>
            </a:r>
          </a:p>
          <a:p>
            <a:pPr eaLnBrk="1" hangingPunct="1">
              <a:lnSpc>
                <a:spcPct val="90000"/>
              </a:lnSpc>
            </a:pPr>
            <a:endParaRPr lang="en-US" sz="1000" dirty="0">
              <a:latin typeface="Arial" charset="0"/>
            </a:endParaRPr>
          </a:p>
          <a:p>
            <a:pPr eaLnBrk="1" hangingPunct="1">
              <a:lnSpc>
                <a:spcPct val="90000"/>
              </a:lnSpc>
            </a:pPr>
            <a:endParaRPr lang="en-US" sz="1000" dirty="0">
              <a:latin typeface="Arial" charset="0"/>
            </a:endParaRPr>
          </a:p>
          <a:p>
            <a:pPr eaLnBrk="1" hangingPunct="1">
              <a:lnSpc>
                <a:spcPct val="90000"/>
              </a:lnSpc>
            </a:pPr>
            <a:endParaRPr lang="en-US" sz="1000" dirty="0">
              <a:latin typeface="Arial" charset="0"/>
            </a:endParaRPr>
          </a:p>
        </p:txBody>
      </p:sp>
    </p:spTree>
    <p:extLst>
      <p:ext uri="{BB962C8B-B14F-4D97-AF65-F5344CB8AC3E}">
        <p14:creationId xmlns:p14="http://schemas.microsoft.com/office/powerpoint/2010/main" val="59220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CF04E35-6239-4053-97CE-BC8F00FAB0F1}" type="slidenum">
              <a:rPr lang="en-US"/>
              <a:pPr/>
              <a:t>13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a:latin typeface="Arial" charset="0"/>
              </a:rPr>
              <a:t>Your retirement investment plan should have one primary goal: accumulate enough assets by the time you retire to satisfy your projected income shortfall for all the years of your retirement. But how do you determine the amount you need to accumulate?</a:t>
            </a:r>
          </a:p>
          <a:p>
            <a:pPr eaLnBrk="1" hangingPunct="1"/>
            <a:endParaRPr lang="en-US" dirty="0">
              <a:latin typeface="Arial" charset="0"/>
            </a:endParaRPr>
          </a:p>
          <a:p>
            <a:r>
              <a:rPr lang="en-US" dirty="0">
                <a:latin typeface="Arial" charset="0"/>
              </a:rPr>
              <a:t>Actually, once you quantify your income shortfall for each year of retirement, and you know how long a retirement period you want to plan for, it’s a straightforward financial calculation. Keep in mind that, even though you’ll be drawing from your investment fund each year of retirement, the remaining funds will still be working for you and hopefully growing. So, you need to assume a reasonable rate of return —i.e., the rate at which you believe your untapped investments will grow. Remember, though, that this is an estimate only and there are no guarantees — your investments could actually lose money.</a:t>
            </a:r>
          </a:p>
          <a:p>
            <a:pPr eaLnBrk="1" hangingPunct="1"/>
            <a:endParaRPr lang="en-US" dirty="0">
              <a:latin typeface="Arial" charset="0"/>
            </a:endParaRPr>
          </a:p>
          <a:p>
            <a:pPr eaLnBrk="1" hangingPunct="1"/>
            <a:r>
              <a:rPr lang="en-US" dirty="0">
                <a:latin typeface="Arial" charset="0"/>
              </a:rPr>
              <a:t>For example, let’s say that I determine that I’m going to need an additional $30,000 for each year of my retirement, and I want to plan for a 25-year retirement period. If I assume that my unused retirement funds will grow at 6% each year, I’ll need approximately $384,000 at the time I retire.</a:t>
            </a:r>
          </a:p>
          <a:p>
            <a:pPr eaLnBrk="1" hangingPunct="1"/>
            <a:endParaRPr lang="en-US" dirty="0">
              <a:latin typeface="Arial" charset="0"/>
            </a:endParaRPr>
          </a:p>
          <a:p>
            <a:r>
              <a:rPr lang="en-US" dirty="0">
                <a:latin typeface="Arial" charset="0"/>
              </a:rPr>
              <a:t>How you go about building that lump sum is the subject of the remainder of our discussion. Before we move on to that, however, we have one more number-crunching topic to discuss — inflation (which we mentioned briefly in the previous slide).  </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583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72B6A5-6B51-4339-8430-9FF5513AF871}"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latin typeface="Arial" charset="0"/>
              </a:rPr>
              <a:t>Inflation has the effect of reducing the purchasing power of your dollars over time. According to the U.S. Department of Labor, the average annual rate of inflation over the 20 years ended in December 2018 has been approximately 2.2%. [Source: Calculated from consumer price index (CPI-U) data published by the U.S. Department of Labor, through January 2019] At 2.2% annual inflation, something that costs $100 today would cost $155 in 20 years.</a:t>
            </a:r>
          </a:p>
          <a:p>
            <a:pPr eaLnBrk="1" hangingPunct="1"/>
            <a:endParaRPr lang="en-US" dirty="0">
              <a:latin typeface="Arial" charset="0"/>
            </a:endParaRPr>
          </a:p>
          <a:p>
            <a:pPr eaLnBrk="1" hangingPunct="1"/>
            <a:r>
              <a:rPr lang="en-US" dirty="0">
                <a:latin typeface="Arial" charset="0"/>
              </a:rPr>
              <a:t>In all the calculations we’ve discussed so far, we’ve ignored inflation. However, when we’re talking about our retirement lifestyles, what we’re really concerned with is the purchasing power of our retirement investments. That means adjusting our calculations to reflect the impact of inflation. And that impact can be significant.</a:t>
            </a:r>
          </a:p>
          <a:p>
            <a:pPr eaLnBrk="1" hangingPunct="1"/>
            <a:endParaRPr lang="en-US" dirty="0">
              <a:latin typeface="Arial" charset="0"/>
            </a:endParaRPr>
          </a:p>
          <a:p>
            <a:pPr eaLnBrk="1" hangingPunct="1"/>
            <a:r>
              <a:rPr lang="en-US" dirty="0">
                <a:latin typeface="Arial" charset="0"/>
              </a:rPr>
              <a:t>For example, let’s say that you invest $5,000 each year for 30 years. &lt;CLICK&gt; If your investments grow at 6% annually, you’ll end up with about $395,000. Now, assume 2.2% annual inflation.  This means that each annual contribution of $5,000 is actually worth less in terms of today’s dollars. It also means that your investment growth is outpacing inflation by just 3.8%. &lt;CLICK&gt; In our example, after 30 years, your $395,000 has the purchasing power of only $205,000 in today’s dollars. </a:t>
            </a:r>
          </a:p>
          <a:p>
            <a:pPr eaLnBrk="1" hangingPunct="1"/>
            <a:endParaRPr lang="en-US" dirty="0">
              <a:latin typeface="Arial" charset="0"/>
            </a:endParaRPr>
          </a:p>
        </p:txBody>
      </p:sp>
    </p:spTree>
    <p:extLst>
      <p:ext uri="{BB962C8B-B14F-4D97-AF65-F5344CB8AC3E}">
        <p14:creationId xmlns:p14="http://schemas.microsoft.com/office/powerpoint/2010/main" val="96301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z="1000" dirty="0">
              <a:latin typeface="Arial" charset="0"/>
            </a:endParaRPr>
          </a:p>
          <a:p>
            <a:pPr eaLnBrk="1" hangingPunct="1"/>
            <a:endParaRPr lang="en-US" sz="1000" dirty="0">
              <a:latin typeface="Arial" charset="0"/>
            </a:endParaRPr>
          </a:p>
          <a:p>
            <a:pPr eaLnBrk="1" hangingPunct="1"/>
            <a:r>
              <a:rPr lang="en-US" sz="1000" dirty="0">
                <a:latin typeface="Arial" charset="0"/>
              </a:rPr>
              <a:t>Probably the best way to accumulate funds for retirement is to take advantage of special tax-deferred retirement savings vehicles.</a:t>
            </a:r>
          </a:p>
          <a:p>
            <a:pPr eaLnBrk="1" hangingPunct="1"/>
            <a:endParaRPr lang="en-US" sz="1000" dirty="0">
              <a:latin typeface="Arial" charset="0"/>
            </a:endParaRPr>
          </a:p>
          <a:p>
            <a:pPr eaLnBrk="1" hangingPunct="1"/>
            <a:r>
              <a:rPr lang="en-US" sz="1000" dirty="0">
                <a:latin typeface="Arial" charset="0"/>
              </a:rPr>
              <a:t>A 401(k) plan and other employer-sponsored retirement plans can be very powerful savings tools because your contributions come out of your salary pretax, reducing your current taxable income, and grow tax deferred until withdrawn (withdrawals made prior to age 59½ may be subject to an additional 10% penalty tax). </a:t>
            </a:r>
          </a:p>
          <a:p>
            <a:pPr eaLnBrk="1" hangingPunct="1"/>
            <a:endParaRPr lang="en-US" sz="1000" dirty="0">
              <a:latin typeface="Arial" charset="0"/>
            </a:endParaRPr>
          </a:p>
          <a:p>
            <a:pPr eaLnBrk="1" hangingPunct="1"/>
            <a:r>
              <a:rPr lang="en-US" sz="1000" dirty="0">
                <a:latin typeface="Arial" charset="0"/>
              </a:rPr>
              <a:t>You may also be able to make Roth 401(k) contributions. Unlike pretax contributions, Roth 401(k) contributions don’t provide you with an immediate tax savings, but they allow you to make withdrawals completely free from federal income taxes under certain circumstances. </a:t>
            </a:r>
          </a:p>
          <a:p>
            <a:pPr eaLnBrk="1" hangingPunct="1"/>
            <a:endParaRPr lang="en-US" sz="1000" dirty="0">
              <a:latin typeface="Arial" charset="0"/>
            </a:endParaRPr>
          </a:p>
          <a:p>
            <a:pPr eaLnBrk="1" hangingPunct="1"/>
            <a:r>
              <a:rPr lang="en-US" sz="1000" dirty="0">
                <a:latin typeface="Arial" charset="0"/>
              </a:rPr>
              <a:t>Finally, 401(k) plans often include employer-matching contributions, which should make them your first choice in saving for retirement.</a:t>
            </a:r>
          </a:p>
          <a:p>
            <a:pPr eaLnBrk="1" hangingPunct="1"/>
            <a:endParaRPr lang="en-US" sz="1000" dirty="0">
              <a:latin typeface="Arial" charset="0"/>
            </a:endParaRPr>
          </a:p>
          <a:p>
            <a:pPr eaLnBrk="1" hangingPunct="1"/>
            <a:r>
              <a:rPr lang="en-US" sz="1000" dirty="0">
                <a:latin typeface="Arial" charset="0"/>
              </a:rPr>
              <a:t>Traditional IRAs, like 401(k)s, feature tax-deferred earnings growth and can lower your current taxable income if you qualify to make tax-deductible contributions. And like a 401(k), funds aren’t taxed until they’re withdrawn, and may be subject to an additional 10% penalty tax if withdrawn before age 59½.  Like Roth 401(k)s, Roth IRAs don't permit tax-deductible contributions, but they allow you to make completely tax-free withdrawals under certain conditions. </a:t>
            </a:r>
          </a:p>
          <a:p>
            <a:pPr eaLnBrk="1" hangingPunct="1"/>
            <a:endParaRPr lang="en-US" sz="1000" dirty="0">
              <a:latin typeface="Arial" charset="0"/>
            </a:endParaRPr>
          </a:p>
          <a:p>
            <a:pPr eaLnBrk="1" hangingPunct="1"/>
            <a:r>
              <a:rPr lang="en-US" sz="1000" dirty="0">
                <a:latin typeface="Arial" charset="0"/>
              </a:rPr>
              <a:t>We’re going to spend a few minutes looking at the impact tax-deferred growth can have, and then we’ll talk about 401(k)s, traditional IRAs, and Roth IRAs in more detail.</a:t>
            </a: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132290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E658B4-7808-4C44-86ED-D809045D97C0}" type="slidenum">
              <a:rPr lang="en-US"/>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latin typeface="Arial" charset="0"/>
              </a:rPr>
              <a:t>Let’s assume you have $20,000 to invest. You put $10,000 into a taxable account that earns 6% per year, and use a portion of these assets to pay taxes attributable to the account’s earnings. You put the other $10,000 into a tax-deferred account such as a 401(k) that also earns 6% per year. Assuming that you’re in the 24% tax bracket, in 30 years your taxable account will be worth about $38,000, while your tax-deferred account will be worth over $57,000. That’s a difference of almost $20,000.</a:t>
            </a:r>
          </a:p>
          <a:p>
            <a:pPr eaLnBrk="1" hangingPunct="1"/>
            <a:endParaRPr lang="en-US" dirty="0">
              <a:latin typeface="Arial" charset="0"/>
            </a:endParaRPr>
          </a:p>
          <a:p>
            <a:r>
              <a:rPr lang="en-US" dirty="0">
                <a:latin typeface="Arial" charset="0"/>
              </a:rPr>
              <a:t>Even if the funds invested in the tax-deferred account are subject to federal income tax upon withdrawal — as they would if you made pretax contributions to a 401(k) — you would come out ahead. This is true even if you took the entire amount in the tax-deferred account as a lump-sum distribution after 30 years and paid tax on the full amount (at 24% tax, you’d end up with a little over $43,600). Of course, most individuals draw on their retirement savings gradually during their retirement years — when they may be in a lower tax bracket — rather than taking a large lump-sum distribution.</a:t>
            </a:r>
          </a:p>
          <a:p>
            <a:pPr eaLnBrk="1" hangingPunct="1"/>
            <a:endParaRPr lang="en-US" dirty="0">
              <a:latin typeface="Arial" charset="0"/>
            </a:endParaRPr>
          </a:p>
          <a:p>
            <a:pPr eaLnBrk="1" hangingPunct="1"/>
            <a:r>
              <a:rPr lang="en-US" dirty="0">
                <a:latin typeface="Arial" charset="0"/>
              </a:rPr>
              <a:t>Let’s look more closely now at IRAs and 401(k)s.</a:t>
            </a:r>
          </a:p>
        </p:txBody>
      </p:sp>
    </p:spTree>
    <p:extLst>
      <p:ext uri="{BB962C8B-B14F-4D97-AF65-F5344CB8AC3E}">
        <p14:creationId xmlns:p14="http://schemas.microsoft.com/office/powerpoint/2010/main" val="280687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FC04C49-76BB-4F50-AD64-193F8038DD9F}"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latin typeface="Arial" charset="0"/>
              </a:rPr>
              <a:t>An individual retirement arrangement (IRA) is a personal savings vehicle that offers specific tax benefits. Even if you're contributing to a 401(k) or other employer-sponsored retirement plan, you should consider an IRA as well.</a:t>
            </a:r>
          </a:p>
          <a:p>
            <a:pPr eaLnBrk="1" hangingPunct="1"/>
            <a:br>
              <a:rPr lang="en-US" dirty="0">
                <a:latin typeface="Arial" charset="0"/>
              </a:rPr>
            </a:br>
            <a:r>
              <a:rPr lang="en-US" dirty="0">
                <a:latin typeface="Arial" charset="0"/>
              </a:rPr>
              <a:t>We’re going to discuss two types of IRAs: traditional IRAs and Roth IRAs. &lt;CLICK&gt; Both allow you to contribute up to $6,000 in 2019. &lt;CLICK&gt; Individuals age 50 and older can also make additional "catch-up" contributions. These folks can put $7,000 into their IRAs for 2019. You can contribute to both a traditional</a:t>
            </a:r>
            <a:r>
              <a:rPr lang="en-US" baseline="0" dirty="0">
                <a:latin typeface="Arial" charset="0"/>
              </a:rPr>
              <a:t> IRA and a Roth IRA, but your total annual contribution can’t exceed these limits. </a:t>
            </a:r>
            <a:r>
              <a:rPr lang="en-US" dirty="0">
                <a:latin typeface="Arial" charset="0"/>
              </a:rPr>
              <a:t>Contribution limits are tied to the cost</a:t>
            </a:r>
            <a:r>
              <a:rPr lang="en-US" baseline="0" dirty="0">
                <a:latin typeface="Arial" charset="0"/>
              </a:rPr>
              <a:t> of living and increase periodically (as they</a:t>
            </a:r>
            <a:r>
              <a:rPr lang="en-US" dirty="0">
                <a:latin typeface="Arial" charset="0"/>
              </a:rPr>
              <a:t> did in</a:t>
            </a:r>
            <a:r>
              <a:rPr lang="en-US" baseline="0" dirty="0">
                <a:latin typeface="Arial" charset="0"/>
              </a:rPr>
              <a:t> 2019)</a:t>
            </a:r>
            <a:r>
              <a:rPr lang="en-US" dirty="0">
                <a:latin typeface="Arial" charset="0"/>
              </a:rPr>
              <a:t>. </a:t>
            </a:r>
          </a:p>
          <a:p>
            <a:pPr eaLnBrk="1" hangingPunct="1"/>
            <a:endParaRPr lang="en-US" dirty="0">
              <a:latin typeface="Arial" charset="0"/>
            </a:endParaRPr>
          </a:p>
          <a:p>
            <a:pPr eaLnBrk="1" hangingPunct="1"/>
            <a:r>
              <a:rPr lang="en-US" dirty="0">
                <a:latin typeface="Arial" charset="0"/>
              </a:rPr>
              <a:t>&lt;CLICK&gt; Both traditional and Roth IRAs feature tax advantages. &lt;CLICK&gt; And, both give you a wide range of investment choices. &lt;CLICK&gt; However, there are important differences between these two types of IRAs, including the specific tax benefits and the qualifications to contribute. You must understand these differences before you can choose the type of IRA that's best for you.</a:t>
            </a:r>
          </a:p>
          <a:p>
            <a:pPr eaLnBrk="1" hangingPunct="1"/>
            <a:endParaRPr lang="en-US" dirty="0">
              <a:latin typeface="Arial" charset="0"/>
            </a:endParaRPr>
          </a:p>
        </p:txBody>
      </p:sp>
    </p:spTree>
    <p:extLst>
      <p:ext uri="{BB962C8B-B14F-4D97-AF65-F5344CB8AC3E}">
        <p14:creationId xmlns:p14="http://schemas.microsoft.com/office/powerpoint/2010/main" val="168076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A9ADA2-E20B-49FD-8D9A-B2C9B6C74E74}" type="slidenum">
              <a:rPr lang="en-US"/>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lnSpc>
                <a:spcPct val="80000"/>
              </a:lnSpc>
            </a:pPr>
            <a:r>
              <a:rPr lang="en-US" sz="1000" dirty="0">
                <a:latin typeface="Arial" charset="0"/>
              </a:rPr>
              <a:t>Practically anyone can open and contribute to a traditional IRA. &lt;CLICK&gt; The only requirements are that you have taxable compensation and be under age 70½. The question is whether or not you can deduct your contribution. </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If neither you nor your spouse is covered by a 401(k) or other type of employer-sponsored retirement plan, you can generally deduct the full amount of your annual contribution. If one of you </a:t>
            </a:r>
            <a:r>
              <a:rPr lang="en-US" sz="1000" i="1" dirty="0">
                <a:latin typeface="Arial" charset="0"/>
              </a:rPr>
              <a:t>is</a:t>
            </a:r>
            <a:r>
              <a:rPr lang="en-US" sz="1000" dirty="0">
                <a:latin typeface="Arial" charset="0"/>
              </a:rPr>
              <a:t> covered by such a plan, your ability to deduct contributions depends on your modified adjusted gross income and your income tax filing status. You may qualify for a full deduction, a partial deduction, or no deduction at all. </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Not everyone can contribute to a Roth IRA, however. Roth IRA contributions are phased out for individuals with higher incomes — whether you can make a full contribution, a partial contribution, or no contribution depends on your modified adjusted gross income and your income tax filing status.</a:t>
            </a:r>
          </a:p>
          <a:p>
            <a:pPr eaLnBrk="1" hangingPunct="1">
              <a:lnSpc>
                <a:spcPct val="80000"/>
              </a:lnSpc>
            </a:pPr>
            <a:endParaRPr lang="en-US" sz="1000" dirty="0">
              <a:latin typeface="Arial" charset="0"/>
            </a:endParaRPr>
          </a:p>
          <a:p>
            <a:pPr>
              <a:lnSpc>
                <a:spcPct val="80000"/>
              </a:lnSpc>
            </a:pPr>
            <a:r>
              <a:rPr lang="en-US" sz="1000" dirty="0">
                <a:latin typeface="Arial" charset="0"/>
              </a:rPr>
              <a:t>&lt;CLICK&gt; Unlike a traditional IRA, all contributions to a Roth IRA are made with after-tax dollars — you don’t get a deduction for your contributions.</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With both traditional and Roth IRAs, funds grow tax deferred.</a:t>
            </a:r>
          </a:p>
        </p:txBody>
      </p:sp>
    </p:spTree>
    <p:extLst>
      <p:ext uri="{BB962C8B-B14F-4D97-AF65-F5344CB8AC3E}">
        <p14:creationId xmlns:p14="http://schemas.microsoft.com/office/powerpoint/2010/main" val="3522199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90BFA54-12D5-4FFC-993C-B471F1C004B9}" type="slidenum">
              <a:rPr lang="en-US"/>
              <a:pPr/>
              <a:t>19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90000"/>
              </a:lnSpc>
            </a:pPr>
            <a:r>
              <a:rPr lang="en-US" dirty="0">
                <a:latin typeface="Arial" charset="0"/>
              </a:rPr>
              <a:t>&lt;CLICK&gt; Distributions from a traditional IRA are subject to federal income tax. However, no tax applies to any portion of a distribution that represents nondeductible contributions made to the IRA. &lt;CLICK&gt;  In addition to income tax, you may have to pay a 10% early withdrawal penalty if you're under age 59½ at the time of the distribution, although a number of exceptions apply.</a:t>
            </a:r>
          </a:p>
          <a:p>
            <a:pPr eaLnBrk="1" hangingPunct="1">
              <a:lnSpc>
                <a:spcPct val="90000"/>
              </a:lnSpc>
            </a:pPr>
            <a:endParaRPr lang="en-US" dirty="0">
              <a:latin typeface="Arial" charset="0"/>
            </a:endParaRPr>
          </a:p>
          <a:p>
            <a:pPr eaLnBrk="1" hangingPunct="1">
              <a:lnSpc>
                <a:spcPct val="90000"/>
              </a:lnSpc>
            </a:pPr>
            <a:r>
              <a:rPr lang="en-US" dirty="0">
                <a:latin typeface="Arial" charset="0"/>
              </a:rPr>
              <a:t>&lt;CLICK&gt; If you meet certain conditions, your withdrawals from a Roth IRA will be completely free from federal income tax. &lt;CLICK&gt; To qualify, you must satisfy a five-year holding requirement, and you generally have to reach age 59½ before making the withdrawal. Even if you haven’t reached age 59½, you also qualify for tax-free treatment if you satisfy the five-year holding requirement and you make the withdrawal either because of a disability, or to pay certain first-time homebuyer expenses. (Another exception is in the case of death of the account owner.)</a:t>
            </a:r>
          </a:p>
          <a:p>
            <a:pPr eaLnBrk="1" hangingPunct="1">
              <a:lnSpc>
                <a:spcPct val="90000"/>
              </a:lnSpc>
            </a:pPr>
            <a:endParaRPr lang="en-US" dirty="0">
              <a:latin typeface="Arial" charset="0"/>
            </a:endParaRPr>
          </a:p>
          <a:p>
            <a:pPr eaLnBrk="1" hangingPunct="1">
              <a:lnSpc>
                <a:spcPct val="90000"/>
              </a:lnSpc>
            </a:pPr>
            <a:r>
              <a:rPr lang="en-US" dirty="0">
                <a:latin typeface="Arial" charset="0"/>
              </a:rPr>
              <a:t>&lt;CLICK&gt;Even nonqualified distributions from a Roth IRA get special tax treatment: distributions are considered to come from contributions first, and from earnings last. Distributions that represent a return of your Roth IRA contributions are free from federal income tax. After you’ve received all of your contributions back tax free, any further distribution will represent earnings, and will be subject to income tax, and, if you’re under age 59½, to the additional 10% premature distribution tax, unless an exception applies. Note that special rules may apply when a traditional IRA has been converted to a Roth IRA.</a:t>
            </a:r>
          </a:p>
        </p:txBody>
      </p:sp>
    </p:spTree>
    <p:extLst>
      <p:ext uri="{BB962C8B-B14F-4D97-AF65-F5344CB8AC3E}">
        <p14:creationId xmlns:p14="http://schemas.microsoft.com/office/powerpoint/2010/main" val="278648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CD74DC-C50A-4BBE-B2B0-556B846D4DA0}" type="slidenum">
              <a:rPr lang="en-US"/>
              <a:pPr/>
              <a:t>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Arial" charset="0"/>
              </a:rPr>
              <a:t>When you close your eyes and imagine your own retirement, what do you see? Most of us imagine retirement as a happy time, a reward for a lifetime of hard work, full of possibility and potential. Many of us look forward to pursuing hobbies and traveling, while others may see the opportunity to go back to school or to start a new career or business.</a:t>
            </a:r>
          </a:p>
          <a:p>
            <a:pPr eaLnBrk="1" hangingPunct="1"/>
            <a:endParaRPr lang="en-US">
              <a:latin typeface="Arial" charset="0"/>
            </a:endParaRPr>
          </a:p>
          <a:p>
            <a:pPr eaLnBrk="1" hangingPunct="1"/>
            <a:r>
              <a:rPr lang="en-US">
                <a:latin typeface="Arial" charset="0"/>
              </a:rPr>
              <a:t>We have good reason to see retirement in a positive light. After all, Americans are living longer, healthier lives than ever before. In fact, for some of us, retirement will make up a full third of our lives. Of course, this means that our retirement assets will have to do more for us over a longer period of time.</a:t>
            </a:r>
          </a:p>
          <a:p>
            <a:pPr eaLnBrk="1" hangingPunct="1"/>
            <a:endParaRPr lang="en-US">
              <a:latin typeface="Arial" charset="0"/>
            </a:endParaRPr>
          </a:p>
          <a:p>
            <a:pPr eaLnBrk="1" hangingPunct="1"/>
            <a:r>
              <a:rPr lang="en-US">
                <a:latin typeface="Arial" charset="0"/>
              </a:rPr>
              <a:t>This makes </a:t>
            </a:r>
            <a:r>
              <a:rPr lang="en-US" i="1">
                <a:latin typeface="Arial" charset="0"/>
              </a:rPr>
              <a:t>planning</a:t>
            </a:r>
            <a:r>
              <a:rPr lang="en-US">
                <a:latin typeface="Arial" charset="0"/>
              </a:rPr>
              <a:t> for our retirement essential.  </a:t>
            </a:r>
          </a:p>
        </p:txBody>
      </p:sp>
    </p:spTree>
    <p:extLst>
      <p:ext uri="{BB962C8B-B14F-4D97-AF65-F5344CB8AC3E}">
        <p14:creationId xmlns:p14="http://schemas.microsoft.com/office/powerpoint/2010/main" val="203781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9CE86CA-AAF8-4151-B3C5-C24F5FD5B10C}" type="slidenum">
              <a:rPr lang="en-US"/>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000" dirty="0">
                <a:latin typeface="Arial" charset="0"/>
              </a:rPr>
              <a:t>We’ve talked about both traditional and Roth IRAs — but which one should be your first choice? Sometimes, the answer is easy: if you’re not able to deduct contributions to a traditional IRA because of your income, filing status, and the fact that you’re covered by an employer-sponsored retirement plan, you’re probably better off with a Roth IRA. </a:t>
            </a:r>
          </a:p>
          <a:p>
            <a:pPr eaLnBrk="1" hangingPunct="1"/>
            <a:endParaRPr lang="en-US" sz="1000" dirty="0">
              <a:latin typeface="Arial" charset="0"/>
            </a:endParaRPr>
          </a:p>
          <a:p>
            <a:pPr eaLnBrk="1" hangingPunct="1"/>
            <a:r>
              <a:rPr lang="en-US" sz="1000" dirty="0">
                <a:latin typeface="Arial" charset="0"/>
              </a:rPr>
              <a:t>But what if you do qualify to make tax-deductible contributions to a traditional IRA? Should you contribute to a traditional IRA and receive a current income tax deduction, or should you make after-tax contributions to a Roth IRA? </a:t>
            </a:r>
          </a:p>
          <a:p>
            <a:pPr eaLnBrk="1" hangingPunct="1"/>
            <a:endParaRPr lang="en-US" sz="1000" dirty="0">
              <a:latin typeface="Arial" charset="0"/>
            </a:endParaRPr>
          </a:p>
          <a:p>
            <a:pPr eaLnBrk="1" hangingPunct="1"/>
            <a:r>
              <a:rPr lang="en-US" sz="1000" dirty="0">
                <a:latin typeface="Arial" charset="0"/>
              </a:rPr>
              <a:t>&lt;CLICK&gt; Most professionals believe that a Roth IRA will give you more bang for your buck in the long run, but it depends on your personal goals, circumstances, and the performance of the investments that you select. A Roth IRA may very well make more sense if you want to minimize taxes during retirement and preserve assets for your beneficiaries.</a:t>
            </a:r>
          </a:p>
          <a:p>
            <a:pPr eaLnBrk="1" hangingPunct="1"/>
            <a:endParaRPr lang="en-US" sz="1000" dirty="0">
              <a:latin typeface="Arial" charset="0"/>
            </a:endParaRPr>
          </a:p>
          <a:p>
            <a:pPr eaLnBrk="1" hangingPunct="1"/>
            <a:r>
              <a:rPr lang="en-US" sz="1000" dirty="0">
                <a:latin typeface="Arial" charset="0"/>
              </a:rPr>
              <a:t>&lt;CLICK&gt; But, a traditional deductible IRA may be a better tool if you want to lower your current tax bill while you're still working, and you expect to be in a lower tax bracket when you retire. A financial professional or tax advisor can help you pick the right type of IRA for you.</a:t>
            </a: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423210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05943A-4AC5-4C0C-987F-F9CCF984DC11}" type="slidenum">
              <a:rPr lang="en-US"/>
              <a:pPr/>
              <a:t>21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1000" dirty="0">
                <a:latin typeface="Arial" charset="0"/>
              </a:rPr>
              <a:t>The 401(k) plan has become one of the most popular types of employer-sponsored retirement plans, and for good reason. If you participate in a 401(k), you should be taking full advantage by contributing the maximum amount allowed.</a:t>
            </a:r>
          </a:p>
          <a:p>
            <a:pPr eaLnBrk="1" hangingPunct="1"/>
            <a:endParaRPr lang="en-US" sz="1000" dirty="0">
              <a:latin typeface="Arial" charset="0"/>
            </a:endParaRPr>
          </a:p>
          <a:p>
            <a:pPr eaLnBrk="1" hangingPunct="1"/>
            <a:r>
              <a:rPr lang="en-US" sz="1000" dirty="0">
                <a:latin typeface="Arial" charset="0"/>
              </a:rPr>
              <a:t>&lt;CLICK&gt; In 2019, you can contribute up to $19,000 of your compensation to a 401(k) plan. &lt;CLICK&gt;  If you’re age 50 or older, you can make an additional “catch-up” contribution of $6,000 in 2019. </a:t>
            </a:r>
          </a:p>
          <a:p>
            <a:pPr eaLnBrk="1" hangingPunct="1"/>
            <a:endParaRPr lang="en-US" sz="1000" dirty="0">
              <a:latin typeface="Arial" charset="0"/>
            </a:endParaRPr>
          </a:p>
          <a:p>
            <a:pPr eaLnBrk="1" hangingPunct="1"/>
            <a:r>
              <a:rPr lang="en-US" sz="1000" dirty="0">
                <a:latin typeface="Arial" charset="0"/>
              </a:rPr>
              <a:t>Your pretax contributions are not included in your taxable income for the current year, providing an immediate tax benefit. So, if you earn $100,000 but defer $19,000 into a 401(k) plan, you pay current income tax on just $81,000. </a:t>
            </a:r>
          </a:p>
          <a:p>
            <a:pPr eaLnBrk="1" hangingPunct="1"/>
            <a:endParaRPr lang="en-US" sz="1000" dirty="0">
              <a:latin typeface="Arial" charset="0"/>
            </a:endParaRPr>
          </a:p>
          <a:p>
            <a:pPr eaLnBrk="1" hangingPunct="1"/>
            <a:r>
              <a:rPr lang="en-US" sz="1000" dirty="0">
                <a:latin typeface="Arial" charset="0"/>
              </a:rPr>
              <a:t>&lt;CLICK&gt; Both contributions and earnings in your 401(k) plan grow tax deferred until withdrawn, which as we’ve seen can make a real difference in the amount you can accumulate for retirement.</a:t>
            </a:r>
          </a:p>
          <a:p>
            <a:pPr eaLnBrk="1" hangingPunct="1"/>
            <a:endParaRPr lang="en-US" sz="1000" dirty="0">
              <a:latin typeface="Arial" charset="0"/>
            </a:endParaRPr>
          </a:p>
          <a:p>
            <a:pPr eaLnBrk="1" hangingPunct="1"/>
            <a:r>
              <a:rPr lang="en-US" sz="1000" dirty="0">
                <a:latin typeface="Arial" charset="0"/>
              </a:rPr>
              <a:t>&lt;CLICK&gt; Additionally, many employers “match” a portion of contributions. If your employer offers such a match, this is effectively “free money.”</a:t>
            </a:r>
          </a:p>
          <a:p>
            <a:pPr eaLnBrk="1" hangingPunct="1"/>
            <a:endParaRPr lang="en-US" sz="1000" dirty="0">
              <a:latin typeface="Arial" charset="0"/>
            </a:endParaRPr>
          </a:p>
          <a:p>
            <a:pPr eaLnBrk="1" hangingPunct="1"/>
            <a:r>
              <a:rPr lang="en-US" sz="1000" dirty="0">
                <a:latin typeface="Arial" charset="0"/>
              </a:rPr>
              <a:t>&lt;CLICK&gt; There are few disadvantages to contributing to a 401(k) plan, but you </a:t>
            </a:r>
            <a:r>
              <a:rPr lang="en-US" sz="1000" i="1" dirty="0">
                <a:latin typeface="Arial" charset="0"/>
              </a:rPr>
              <a:t>are</a:t>
            </a:r>
            <a:r>
              <a:rPr lang="en-US" sz="1000" dirty="0">
                <a:latin typeface="Arial" charset="0"/>
              </a:rPr>
              <a:t> generally limited to the investment options offered by the plan, and distributions made from a 401(k) plan prior to age 59½ (age 55 or 50 in some circumstances) are subject to an additional 10% premature distribution tax, although a number of exceptions apply. In addition, access to funds in your 401(k) plan is generally limited while you’re still employed.</a:t>
            </a:r>
          </a:p>
        </p:txBody>
      </p:sp>
    </p:spTree>
    <p:extLst>
      <p:ext uri="{BB962C8B-B14F-4D97-AF65-F5344CB8AC3E}">
        <p14:creationId xmlns:p14="http://schemas.microsoft.com/office/powerpoint/2010/main" val="309830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6F0493F-866C-41E4-B347-57DD6DFAE7E3}" type="slidenum">
              <a:rPr lang="en-US"/>
              <a:pPr/>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lnSpc>
                <a:spcPct val="90000"/>
              </a:lnSpc>
            </a:pPr>
            <a:r>
              <a:rPr lang="en-US" sz="1000" dirty="0">
                <a:latin typeface="Arial" charset="0"/>
              </a:rPr>
              <a:t>Your 401(k) plan may also allow you to make Roth contributions. Like Roth IRA contributions, Roth 401(k) contributions are made with after-tax dollars, so you don't get an immediate tax savings the way you do with pretax contributions. On the other hand, if you meet certain conditions, the earnings in your Roth 401(k) account are entirely free from federal income tax (any distribution that represents a return of your own contributions is always tax free).</a:t>
            </a:r>
          </a:p>
          <a:p>
            <a:pPr eaLnBrk="1" hangingPunct="1">
              <a:lnSpc>
                <a:spcPct val="90000"/>
              </a:lnSpc>
            </a:pPr>
            <a:r>
              <a:rPr lang="en-US" sz="1000" dirty="0">
                <a:latin typeface="Arial" charset="0"/>
              </a:rPr>
              <a:t>&lt;CLICK&gt; The limits for Roth 401(k) contributions are the same as the limits for pretax 401(k) contributions. That is, $19,000 for 2019, $25,000 if you're age 50 or older. But the limit applies to your total pretax and Roth contributions. For example, you can choose to make $8,000 of pretax contributions and $11,000 of Roth contributions, or split your contributions any other way you wish.</a:t>
            </a:r>
          </a:p>
          <a:p>
            <a:pPr eaLnBrk="1" hangingPunct="1">
              <a:lnSpc>
                <a:spcPct val="90000"/>
              </a:lnSpc>
            </a:pPr>
            <a:r>
              <a:rPr lang="en-US" sz="1000" dirty="0">
                <a:latin typeface="Arial" charset="0"/>
              </a:rPr>
              <a:t>&lt;CLICK&gt; In order for a distribution from your Roth 401(k) account to be tax free, you have to satisfy a five-year holding requirement AND be either age 59½ or disabled when you receive the payment.</a:t>
            </a:r>
          </a:p>
          <a:p>
            <a:pPr eaLnBrk="1" hangingPunct="1">
              <a:lnSpc>
                <a:spcPct val="90000"/>
              </a:lnSpc>
            </a:pPr>
            <a:r>
              <a:rPr lang="en-US" sz="1000" dirty="0">
                <a:latin typeface="Arial" charset="0"/>
              </a:rPr>
              <a:t>&lt;CLICK&gt; If you receive a nonqualified distribution, your payment will generally include your own contributions, which are nontaxable, and a pro-rata portion of earnings, which are subject to income tax and a potential 10% premature distribution tax unless you're age 59½, or another exception applies.</a:t>
            </a:r>
          </a:p>
          <a:p>
            <a:pPr eaLnBrk="1" hangingPunct="1">
              <a:lnSpc>
                <a:spcPct val="90000"/>
              </a:lnSpc>
            </a:pPr>
            <a:r>
              <a:rPr lang="en-US" sz="1000" dirty="0">
                <a:latin typeface="Arial" charset="0"/>
              </a:rPr>
              <a:t>&lt;Click&gt; Roth 401(k) contributions are treated the same as pretax contributions for all other 401(k) plan purposes. For example, access to your funds is generally limited while you’re still employed; your employer can match your Roth 401(k) contributions; and your plan may allow you to borrow from your Roth 401(k) account.</a:t>
            </a:r>
          </a:p>
          <a:p>
            <a:pPr eaLnBrk="1" hangingPunct="1">
              <a:lnSpc>
                <a:spcPct val="90000"/>
              </a:lnSpc>
            </a:pPr>
            <a:r>
              <a:rPr lang="en-US" sz="1000" dirty="0">
                <a:latin typeface="Arial" charset="0"/>
              </a:rPr>
              <a:t>      </a:t>
            </a:r>
          </a:p>
          <a:p>
            <a:pPr eaLnBrk="1" hangingPunct="1">
              <a:lnSpc>
                <a:spcPct val="90000"/>
              </a:lnSpc>
            </a:pPr>
            <a:r>
              <a:rPr lang="en-US" sz="1000" dirty="0">
                <a:latin typeface="Arial" charset="0"/>
              </a:rPr>
              <a:t>Like IRAs, whether you should make pretax or Roth 401(k) contributions depends on your personal goals, circumstances, and the performance of the investments you select. Not all 401(k) plans allow Roth contributions, so check with your 401(k) plan administrator.</a:t>
            </a:r>
          </a:p>
        </p:txBody>
      </p:sp>
    </p:spTree>
    <p:extLst>
      <p:ext uri="{BB962C8B-B14F-4D97-AF65-F5344CB8AC3E}">
        <p14:creationId xmlns:p14="http://schemas.microsoft.com/office/powerpoint/2010/main" val="70162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B5A101B-5001-4721-93F4-922FA1FFE928}" type="slidenum">
              <a:rPr lang="en-US"/>
              <a:pPr/>
              <a:t>23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normAutofit/>
          </a:bodyPr>
          <a:lstStyle/>
          <a:p>
            <a:pPr eaLnBrk="1" hangingPunct="1">
              <a:lnSpc>
                <a:spcPct val="80000"/>
              </a:lnSpc>
            </a:pPr>
            <a:r>
              <a:rPr lang="en-US" sz="1000" dirty="0">
                <a:latin typeface="Arial" charset="0"/>
              </a:rPr>
              <a:t>While we’re not going to discuss specific investment options, I am going to mention annuities because they’re specifically designed as a way to fund retirement. You may want to consider an annuity if you’re already contributing the maximum to your 401(k) and IRA each year. </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An annuity is an investment contract between you and the annuity provider. Annuities vary when it comes to the details, but they share the same general characteristics: &lt;CLICK&gt; you invest money (either a lump sum or a series of premium payments) with a life insurance company, and in exchange for your investment, the insurance company promises to make payments to you or to a named beneficiary at some point in the future (for example, upon your retirement). Bear in mind that a company’s promises and guarantees are dependent on the financial ability of the company to meet its obligations. </a:t>
            </a:r>
          </a:p>
          <a:p>
            <a:pPr eaLnBrk="1" hangingPunct="1">
              <a:lnSpc>
                <a:spcPct val="80000"/>
              </a:lnSpc>
            </a:pPr>
            <a:endParaRPr lang="en-US" sz="1000" dirty="0">
              <a:latin typeface="Arial" charset="0"/>
            </a:endParaRPr>
          </a:p>
          <a:p>
            <a:pPr>
              <a:lnSpc>
                <a:spcPct val="80000"/>
              </a:lnSpc>
            </a:pPr>
            <a:r>
              <a:rPr lang="en-US" sz="1000" dirty="0">
                <a:latin typeface="Arial" charset="0"/>
              </a:rPr>
              <a:t>&lt;CLICK&gt; Like 401(k)s and IRAs, earnings in an annuity grow tax deferred. However, unlike 401(k)s and traditional IRAs, unless an annuity is held within an employer-sponsored retirement plan or IRA, premium payments are made with after-tax dollars — you don’t get a tax deduction as you might with a traditional IRA. &lt;CLICK&gt; An annuity may provide a death benefit to your heirs, and there’s no limit on the amount you can contribute. Note, however, that insurance features such as a death benefit are generally accompanied by higher costs. &lt;CLICK&gt; When you take distributions from an annuity, you pay tax on the portion that represents earnings at ordinary income tax rates. &lt;CLICK&gt; An additional 10% premature distribution tax may also apply if withdrawals are made prior to age 59½, although some exceptions apply. &lt;CLICK&gt; It’s also worth noting that, unlike 401(k)s and traditional IRAs, you don’t have to start taking required minimum distributions from an annuity after you reach age 70½.</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You generally have a number of options to choose from in terms of how you receive distributions from an annuity. For example, you can typically withdraw funds as you need them, or you can &lt;CLICK&gt; convert the annuity into a guaranteed series of payments that will continue for the rest of your life. (Note, however, that the guarantee is limited to the claims-paying ability of the insurance company.)</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Finally, you need to understand that annuities typically impose a surrender fee in addition to other fees and charges.</a:t>
            </a:r>
          </a:p>
          <a:p>
            <a:pPr eaLnBrk="1" hangingPunct="1">
              <a:lnSpc>
                <a:spcPct val="80000"/>
              </a:lnSpc>
            </a:pPr>
            <a:endParaRPr lang="en-US" sz="1000" dirty="0">
              <a:latin typeface="Arial" charset="0"/>
            </a:endParaRPr>
          </a:p>
          <a:p>
            <a:pPr eaLnBrk="1" hangingPunct="1">
              <a:lnSpc>
                <a:spcPct val="80000"/>
              </a:lnSpc>
            </a:pPr>
            <a:endParaRPr lang="en-US" sz="1500" dirty="0">
              <a:latin typeface="Arial" charset="0"/>
            </a:endParaRPr>
          </a:p>
          <a:p>
            <a:pPr eaLnBrk="1" hangingPunct="1">
              <a:lnSpc>
                <a:spcPct val="80000"/>
              </a:lnSpc>
            </a:pPr>
            <a:endParaRPr lang="en-US" sz="1500" dirty="0">
              <a:latin typeface="Arial" charset="0"/>
            </a:endParaRPr>
          </a:p>
        </p:txBody>
      </p:sp>
    </p:spTree>
    <p:extLst>
      <p:ext uri="{BB962C8B-B14F-4D97-AF65-F5344CB8AC3E}">
        <p14:creationId xmlns:p14="http://schemas.microsoft.com/office/powerpoint/2010/main" val="3726735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C92B25-3DB7-408C-B4F7-BD57A3DE73E2}" type="slidenum">
              <a:rPr lang="en-US"/>
              <a:pPr/>
              <a:t>24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1191" y="4559836"/>
            <a:ext cx="5852822" cy="4744913"/>
          </a:xfrm>
          <a:noFill/>
          <a:ln/>
        </p:spPr>
        <p:txBody>
          <a:bodyPr/>
          <a:lstStyle/>
          <a:p>
            <a:pPr eaLnBrk="1" hangingPunct="1">
              <a:lnSpc>
                <a:spcPct val="90000"/>
              </a:lnSpc>
            </a:pPr>
            <a:r>
              <a:rPr lang="en-US" sz="900" dirty="0">
                <a:latin typeface="Arial" charset="0"/>
              </a:rPr>
              <a:t>As I said, we’re not going to talk about specific investment options, but it’s worth taking a few minutes to discuss some general investment considerations relating to retirement planning. </a:t>
            </a:r>
          </a:p>
          <a:p>
            <a:pPr eaLnBrk="1" hangingPunct="1">
              <a:lnSpc>
                <a:spcPct val="90000"/>
              </a:lnSpc>
            </a:pPr>
            <a:endParaRPr lang="en-US" sz="900" dirty="0">
              <a:latin typeface="Arial" charset="0"/>
            </a:endParaRPr>
          </a:p>
          <a:p>
            <a:pPr eaLnBrk="1" hangingPunct="1">
              <a:lnSpc>
                <a:spcPct val="90000"/>
              </a:lnSpc>
            </a:pPr>
            <a:r>
              <a:rPr lang="en-US" sz="900" dirty="0">
                <a:latin typeface="Arial" charset="0"/>
              </a:rPr>
              <a:t>For most of us, retirement is a long-term goal. This means that, generally, you should be evaluating investments based on their long-term potential. Try not to overreact to short-term market fluctuations. </a:t>
            </a:r>
          </a:p>
          <a:p>
            <a:pPr eaLnBrk="1" hangingPunct="1">
              <a:lnSpc>
                <a:spcPct val="90000"/>
              </a:lnSpc>
            </a:pPr>
            <a:endParaRPr lang="en-US" sz="900" dirty="0">
              <a:latin typeface="Arial" charset="0"/>
            </a:endParaRPr>
          </a:p>
          <a:p>
            <a:pPr>
              <a:lnSpc>
                <a:spcPct val="90000"/>
              </a:lnSpc>
            </a:pPr>
            <a:r>
              <a:rPr lang="en-US" sz="900" dirty="0">
                <a:latin typeface="Arial" charset="0"/>
              </a:rPr>
              <a:t>&lt;CLICK&gt; We all know that there’s a relationship between investment risk and potential investment return. Investing primarily in conservative, fixed-income investments may be appealing because there’s relatively little risk that you’ll lose money. However, doing so has an opportunity cost — you may miss out on possible higher long-term growth. And there’s a danger that your investments might not sufficiently outpace inflation. Investments such as stocks and stock mutual funds offer higher growth potential, but with a corresponding increase in risk.</a:t>
            </a:r>
          </a:p>
          <a:p>
            <a:pPr eaLnBrk="1" hangingPunct="1">
              <a:lnSpc>
                <a:spcPct val="90000"/>
              </a:lnSpc>
            </a:pPr>
            <a:endParaRPr lang="en-US" sz="900" dirty="0">
              <a:latin typeface="Arial" charset="0"/>
            </a:endParaRPr>
          </a:p>
          <a:p>
            <a:pPr>
              <a:lnSpc>
                <a:spcPct val="90000"/>
              </a:lnSpc>
            </a:pPr>
            <a:r>
              <a:rPr lang="en-US" sz="900" dirty="0">
                <a:latin typeface="Arial" charset="0"/>
              </a:rPr>
              <a:t>So what should you do? You’ll want to choose an investment mix that will provide you with the rate of return you need to pursue your accumulation goal in the time you have until retirement, while minimizing your overall risk. This means that you should generally opt for a lower-risk investment portfolio with the potential to generate the growth you need, over a portfolio that offers a higher potential return, but at significantly increased risk. In other words, don’t get greedy — don’t risk the retirement you want for the potential to get higher returns that you really don’t need.</a:t>
            </a:r>
          </a:p>
          <a:p>
            <a:pPr eaLnBrk="1" hangingPunct="1">
              <a:lnSpc>
                <a:spcPct val="90000"/>
              </a:lnSpc>
            </a:pPr>
            <a:endParaRPr lang="en-US" sz="900" dirty="0">
              <a:latin typeface="Arial" charset="0"/>
            </a:endParaRPr>
          </a:p>
          <a:p>
            <a:pPr eaLnBrk="1" hangingPunct="1">
              <a:lnSpc>
                <a:spcPct val="90000"/>
              </a:lnSpc>
            </a:pPr>
            <a:r>
              <a:rPr lang="en-US" sz="900" dirty="0">
                <a:latin typeface="Arial" charset="0"/>
              </a:rPr>
              <a:t>In the end, though, the investments you select have to fit your own level of risk tolerance.  And you should try to further reduce your level of risk by diversifying your investments among investment categories (for example, cash vehicles, fixed-income investments, and equity investments) and within investment categories (for example, large-cap stock, small-cap stock). Keep in mind, though, that diversification cannot guarantee better investment performance or eliminate the risk of investment losses.</a:t>
            </a:r>
          </a:p>
          <a:p>
            <a:pPr eaLnBrk="1" hangingPunct="1">
              <a:lnSpc>
                <a:spcPct val="90000"/>
              </a:lnSpc>
            </a:pPr>
            <a:r>
              <a:rPr lang="en-US" sz="900" dirty="0">
                <a:latin typeface="Arial" charset="0"/>
              </a:rPr>
              <a:t> </a:t>
            </a:r>
          </a:p>
          <a:p>
            <a:pPr eaLnBrk="1" hangingPunct="1">
              <a:lnSpc>
                <a:spcPct val="90000"/>
              </a:lnSpc>
            </a:pPr>
            <a:r>
              <a:rPr lang="en-US" sz="900" dirty="0">
                <a:latin typeface="Arial" charset="0"/>
              </a:rPr>
              <a:t>&lt;CLICK&gt; Finally, reevaluate on a regular basis, and make adjustments as necessary to keep your retirement plan on track. </a:t>
            </a:r>
          </a:p>
          <a:p>
            <a:pPr eaLnBrk="1" hangingPunct="1">
              <a:lnSpc>
                <a:spcPct val="90000"/>
              </a:lnSpc>
            </a:pPr>
            <a:endParaRPr lang="en-US" sz="900" dirty="0">
              <a:latin typeface="Arial" charset="0"/>
            </a:endParaRPr>
          </a:p>
          <a:p>
            <a:pPr>
              <a:lnSpc>
                <a:spcPct val="90000"/>
              </a:lnSpc>
            </a:pPr>
            <a:r>
              <a:rPr lang="en-US" sz="900" i="1" dirty="0">
                <a:latin typeface="Arial" charset="0"/>
              </a:rPr>
              <a:t>Mutual funds are sold by prospectus. Please consider the investment objectives, risks, charges, and expenses carefully before investing. The prospectus, which contains this and other information about the investment company, can be obtained from your financial professional. Be sure to read the prospectus carefully before deciding whether to invest.</a:t>
            </a:r>
          </a:p>
        </p:txBody>
      </p:sp>
    </p:spTree>
    <p:extLst>
      <p:ext uri="{BB962C8B-B14F-4D97-AF65-F5344CB8AC3E}">
        <p14:creationId xmlns:p14="http://schemas.microsoft.com/office/powerpoint/2010/main" val="275531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1C9C460-7714-4851-AD3E-8B7C4195DEAC}" type="slidenum">
              <a:rPr lang="en-US"/>
              <a:pPr/>
              <a:t>25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latin typeface="Arial" charset="0"/>
              </a:rPr>
              <a:t>Up to now, we’ve focused on accumulating the funds you’ll need for your retirement. But there’s another very important part of planning for retirement: protecting yourself against the possibility that something will adversely affect your finances and devastate your retirement strategy. Insurance allows you to plan for the unexpected by shifting financial risk to an insurance company.</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For most of us, the success or failure of our plan for retirement will depend on our ability to continue to earn a living. If we’re unable to work, our ability to invest for retirement would have to be curtailed. It’s important to protect this primary income source. Disability income insurance can protect financially against the possibility that you’ll be unable to work because of illness or injury, replacing a portion of your lost income. Similarly, life insurance can play an important part in your family’s overall financial plan. What would the financial impact be on your family if you or your spouse were to die prematurely? Life insurance can ensure that you and your spouse’s plan for retirement will survive the death of one of you. In addition, permanent life insurance has a cash value component that can be withdrawn during retirement as a source of funds.</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&lt;CLICK&gt; As you approach retirement, you’ll have different insurance concerns: In general, you’ll want to do everything possible to make sure that you have adequate health insurance coverage. This will be even more critical if you plan on retiring before you qualify for Medicare coverage. In addition, long-term care insurance can help you maintain financial independence by protecting you against the high cost of care should you need to stay in a nursing home for an extended period of time, or should you need in-home care.</a:t>
            </a:r>
          </a:p>
          <a:p>
            <a:pPr eaLnBrk="1" hangingPunct="1">
              <a:lnSpc>
                <a:spcPct val="80000"/>
              </a:lnSpc>
            </a:pPr>
            <a:endParaRPr lang="en-US" sz="1000" dirty="0">
              <a:latin typeface="Arial" charset="0"/>
            </a:endParaRPr>
          </a:p>
          <a:p>
            <a:pPr eaLnBrk="1" hangingPunct="1">
              <a:lnSpc>
                <a:spcPct val="80000"/>
              </a:lnSpc>
            </a:pPr>
            <a:endParaRPr lang="en-US" sz="1000" dirty="0">
              <a:latin typeface="Arial" charset="0"/>
            </a:endParaRPr>
          </a:p>
        </p:txBody>
      </p:sp>
    </p:spTree>
    <p:extLst>
      <p:ext uri="{BB962C8B-B14F-4D97-AF65-F5344CB8AC3E}">
        <p14:creationId xmlns:p14="http://schemas.microsoft.com/office/powerpoint/2010/main" val="597337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F162FA2-C188-41B6-8336-D6D27E855448}" type="slidenum">
              <a:rPr lang="en-US"/>
              <a:pPr/>
              <a:t>26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latin typeface="Arial" charset="0"/>
              </a:rPr>
              <a:t>We’ve reviewed a lot of material over the last half hour. You’ll want to carve out some time and work through your specific situation to come up with your own road map to retirement. What’s important is that you put a well-thought-out plan in place and stick to it.</a:t>
            </a:r>
          </a:p>
          <a:p>
            <a:pPr eaLnBrk="1" hangingPunct="1"/>
            <a:endParaRPr lang="en-US" dirty="0">
              <a:latin typeface="Arial" charset="0"/>
            </a:endParaRPr>
          </a:p>
          <a:p>
            <a:pPr eaLnBrk="1" hangingPunct="1"/>
            <a:r>
              <a:rPr lang="en-US" dirty="0">
                <a:latin typeface="Arial" charset="0"/>
              </a:rPr>
              <a:t>&lt;CLICK&gt; Start now — we’ve seen that waiting just makes it more difficult to succeed. </a:t>
            </a:r>
          </a:p>
          <a:p>
            <a:pPr eaLnBrk="1" hangingPunct="1"/>
            <a:endParaRPr lang="en-US" dirty="0">
              <a:latin typeface="Arial" charset="0"/>
            </a:endParaRPr>
          </a:p>
          <a:p>
            <a:pPr eaLnBrk="1" hangingPunct="1"/>
            <a:r>
              <a:rPr lang="en-US" dirty="0">
                <a:latin typeface="Arial" charset="0"/>
              </a:rPr>
              <a:t>&lt;CLICK&gt; Invest regularly, making full use of tax-deferred retirement vehicles like 401(k)s and IRAs, and choosing investments that have the potential to meet your accumulation goal with minimum overall risk.</a:t>
            </a:r>
          </a:p>
          <a:p>
            <a:pPr eaLnBrk="1" hangingPunct="1"/>
            <a:endParaRPr lang="en-US" dirty="0">
              <a:latin typeface="Arial" charset="0"/>
            </a:endParaRPr>
          </a:p>
          <a:p>
            <a:pPr eaLnBrk="1" hangingPunct="1"/>
            <a:r>
              <a:rPr lang="en-US" dirty="0">
                <a:latin typeface="Arial" charset="0"/>
              </a:rPr>
              <a:t>&lt;CLICK&gt; Make sure you have adequate insurance coverage. Protect both your health and your assets.</a:t>
            </a:r>
          </a:p>
          <a:p>
            <a:pPr eaLnBrk="1" hangingPunct="1"/>
            <a:endParaRPr lang="en-US" dirty="0">
              <a:latin typeface="Arial" charset="0"/>
            </a:endParaRPr>
          </a:p>
          <a:p>
            <a:pPr eaLnBrk="1" hangingPunct="1"/>
            <a:r>
              <a:rPr lang="en-US" dirty="0">
                <a:latin typeface="Arial" charset="0"/>
              </a:rPr>
              <a:t>&lt;CLICK&gt; Finally, review your plan on a regular basis, and make adjustments as necessary. Remember, your retirement destination should determine your road map, not the other way around.</a:t>
            </a:r>
          </a:p>
          <a:p>
            <a:pPr eaLnBrk="1" hangingPunct="1"/>
            <a:endParaRPr lang="en-US" dirty="0">
              <a:latin typeface="Arial" charset="0"/>
            </a:endParaRPr>
          </a:p>
        </p:txBody>
      </p:sp>
    </p:spTree>
    <p:extLst>
      <p:ext uri="{BB962C8B-B14F-4D97-AF65-F5344CB8AC3E}">
        <p14:creationId xmlns:p14="http://schemas.microsoft.com/office/powerpoint/2010/main" val="247837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latin typeface="Arial" charset="0"/>
            </a:endParaRPr>
          </a:p>
        </p:txBody>
      </p:sp>
    </p:spTree>
    <p:extLst>
      <p:ext uri="{BB962C8B-B14F-4D97-AF65-F5344CB8AC3E}">
        <p14:creationId xmlns:p14="http://schemas.microsoft.com/office/powerpoint/2010/main" val="337338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3F09A7E-237E-4E44-B8C3-162B9F94BEEC}"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latin typeface="Arial" charset="0"/>
              </a:rPr>
              <a:t>If you were going to drive across the country, you wouldn’t just get into your car and start driving, would you? Of course not. You’d map out your trip and spend time packing and preparing. Nevertheless, a remarkable number of people don’t take the time to map out the 30 years or more that it can realistically take to achieve their retirement goals.</a:t>
            </a:r>
          </a:p>
          <a:p>
            <a:pPr eaLnBrk="1" hangingPunct="1"/>
            <a:endParaRPr lang="en-US" dirty="0">
              <a:latin typeface="Arial" charset="0"/>
            </a:endParaRPr>
          </a:p>
          <a:p>
            <a:pPr eaLnBrk="1" hangingPunct="1"/>
            <a:r>
              <a:rPr lang="en-US" dirty="0">
                <a:latin typeface="Arial" charset="0"/>
              </a:rPr>
              <a:t>We’re going to spend the next 25 minutes or so talking about how you go about establishing a plan for retirement. It may help if you think of retirement as a destination, and your plan as a road map that will get you there. In constructing the road map, we’ll talk about why it’s so important that you start planning now. &lt;CLICK&gt; We’ll help you think about the answers to some basic questions: What kind of retirement lifestyle do you want? When do you want to retire? How long do you expect retirement to last?</a:t>
            </a:r>
          </a:p>
          <a:p>
            <a:pPr eaLnBrk="1" hangingPunct="1"/>
            <a:endParaRPr lang="en-US" dirty="0">
              <a:latin typeface="Arial" charset="0"/>
            </a:endParaRPr>
          </a:p>
          <a:p>
            <a:pPr eaLnBrk="1" hangingPunct="1"/>
            <a:r>
              <a:rPr lang="en-US" dirty="0">
                <a:latin typeface="Arial" charset="0"/>
              </a:rPr>
              <a:t>&lt;CLICK&gt; We’ll also talk about how to come up with an investment plan by crunching some numbers; &lt;CLICK&gt; the role of tax-advantaged retirement vehicles; &lt;CLICK&gt; annuities; &lt;CLICK&gt; some general investment considerations; &lt;CLICK&gt; how you can protect your plan against undue risk; and finally, plan implementation. At the end, if you connect the dots, &lt;CLICK&gt; you have your road map.</a:t>
            </a:r>
          </a:p>
        </p:txBody>
      </p:sp>
    </p:spTree>
    <p:extLst>
      <p:ext uri="{BB962C8B-B14F-4D97-AF65-F5344CB8AC3E}">
        <p14:creationId xmlns:p14="http://schemas.microsoft.com/office/powerpoint/2010/main" val="272883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295B4CB-9B46-48A5-B82A-A0CF81783FCB}" type="slidenum">
              <a:rPr lang="en-US"/>
              <a:pPr/>
              <a:t>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lnSpc>
                <a:spcPct val="90000"/>
              </a:lnSpc>
            </a:pPr>
            <a:r>
              <a:rPr lang="en-US" dirty="0">
                <a:latin typeface="Arial" charset="0"/>
              </a:rPr>
              <a:t>Many people assume they can hold off saving for retirement and make up the difference later. But this can be a very costly mistake.</a:t>
            </a:r>
          </a:p>
          <a:p>
            <a:pPr eaLnBrk="1" hangingPunct="1">
              <a:lnSpc>
                <a:spcPct val="90000"/>
              </a:lnSpc>
            </a:pPr>
            <a:endParaRPr lang="en-US" dirty="0">
              <a:latin typeface="Arial" charset="0"/>
            </a:endParaRPr>
          </a:p>
          <a:p>
            <a:pPr eaLnBrk="1" hangingPunct="1">
              <a:lnSpc>
                <a:spcPct val="90000"/>
              </a:lnSpc>
            </a:pPr>
            <a:r>
              <a:rPr lang="en-US" dirty="0">
                <a:latin typeface="Arial" charset="0"/>
              </a:rPr>
              <a:t>The further off retirement is, the more time your investments have the potential to grow. Waiting too long can make it very difficult to catch up, and only a few years can make a big difference in how much you’ll accumulate.</a:t>
            </a:r>
          </a:p>
          <a:p>
            <a:pPr eaLnBrk="1" hangingPunct="1">
              <a:lnSpc>
                <a:spcPct val="90000"/>
              </a:lnSpc>
            </a:pPr>
            <a:endParaRPr lang="en-US" dirty="0">
              <a:latin typeface="Arial" charset="0"/>
            </a:endParaRPr>
          </a:p>
          <a:p>
            <a:pPr eaLnBrk="1" hangingPunct="1">
              <a:lnSpc>
                <a:spcPct val="90000"/>
              </a:lnSpc>
            </a:pPr>
            <a:r>
              <a:rPr lang="en-US" dirty="0">
                <a:latin typeface="Arial" charset="0"/>
              </a:rPr>
              <a:t>&lt;CLICK&gt; For example, invest $3,000 every year starting when you’re 20 years old and, if you retire after age 65, you will have accumulated almost $680,000 (assuming a 6% annual growth rate and no tax). &lt;CLICK&gt; If you wait until age 35 and start saving $3,000 annually, you’ll accumulate only about $254,000. &lt;CLICK&gt; And, if you wait until age 45 to start saving, you’ll accumulate only about $120,000 by the time you retire.</a:t>
            </a:r>
          </a:p>
          <a:p>
            <a:pPr eaLnBrk="1" hangingPunct="1">
              <a:lnSpc>
                <a:spcPct val="90000"/>
              </a:lnSpc>
            </a:pPr>
            <a:endParaRPr lang="en-US" dirty="0">
              <a:latin typeface="Arial" charset="0"/>
            </a:endParaRPr>
          </a:p>
          <a:p>
            <a:pPr eaLnBrk="1" hangingPunct="1">
              <a:lnSpc>
                <a:spcPct val="90000"/>
              </a:lnSpc>
            </a:pPr>
            <a:r>
              <a:rPr lang="en-US" dirty="0">
                <a:latin typeface="Arial" charset="0"/>
              </a:rPr>
              <a:t>This doesn’t mean there’s no hope if you’re 50 years old and you haven’t set aside anything for retirement yet. It just makes it all the more important that you implement a plan today.</a:t>
            </a:r>
          </a:p>
        </p:txBody>
      </p:sp>
    </p:spTree>
    <p:extLst>
      <p:ext uri="{BB962C8B-B14F-4D97-AF65-F5344CB8AC3E}">
        <p14:creationId xmlns:p14="http://schemas.microsoft.com/office/powerpoint/2010/main" val="164945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latin typeface="Arial" charset="0"/>
              </a:rPr>
              <a:t>Before you can start planning for your retirement, you need to ask yourself three basic questions:</a:t>
            </a:r>
          </a:p>
          <a:p>
            <a:pPr eaLnBrk="1" hangingPunct="1"/>
            <a:endParaRPr lang="en-US">
              <a:latin typeface="Arial" charset="0"/>
            </a:endParaRPr>
          </a:p>
          <a:p>
            <a:pPr eaLnBrk="1" hangingPunct="1">
              <a:buFontTx/>
              <a:buChar char="•"/>
            </a:pPr>
            <a:r>
              <a:rPr lang="en-US">
                <a:latin typeface="Arial" charset="0"/>
              </a:rPr>
              <a:t>What kind of retirement do you want to plan for?</a:t>
            </a:r>
          </a:p>
          <a:p>
            <a:pPr eaLnBrk="1" hangingPunct="1">
              <a:buFontTx/>
              <a:buChar char="•"/>
            </a:pPr>
            <a:r>
              <a:rPr lang="en-US">
                <a:latin typeface="Arial" charset="0"/>
              </a:rPr>
              <a:t>When do you want to retire?</a:t>
            </a:r>
          </a:p>
          <a:p>
            <a:pPr eaLnBrk="1" hangingPunct="1">
              <a:buFontTx/>
              <a:buChar char="•"/>
            </a:pPr>
            <a:r>
              <a:rPr lang="en-US">
                <a:latin typeface="Arial" charset="0"/>
              </a:rPr>
              <a:t>How long will retirement last?</a:t>
            </a:r>
          </a:p>
          <a:p>
            <a:pPr eaLnBrk="1" hangingPunct="1">
              <a:buFontTx/>
              <a:buChar char="•"/>
            </a:pPr>
            <a:endParaRPr lang="en-US">
              <a:latin typeface="Arial" charset="0"/>
            </a:endParaRPr>
          </a:p>
          <a:p>
            <a:pPr eaLnBrk="1" hangingPunct="1"/>
            <a:r>
              <a:rPr lang="en-US">
                <a:latin typeface="Arial" charset="0"/>
              </a:rPr>
              <a:t>Let’s look at how to go about answering these questions.</a:t>
            </a:r>
          </a:p>
        </p:txBody>
      </p:sp>
    </p:spTree>
    <p:extLst>
      <p:ext uri="{BB962C8B-B14F-4D97-AF65-F5344CB8AC3E}">
        <p14:creationId xmlns:p14="http://schemas.microsoft.com/office/powerpoint/2010/main" val="23245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110E69-8A17-4FEC-A9EB-649EA1BE30A9}"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charset="0"/>
              </a:rPr>
              <a:t>A few minutes ago I asked you to close your eyes and picture your own retirement. Let’s carry that thought forward a little.</a:t>
            </a:r>
          </a:p>
          <a:p>
            <a:pPr eaLnBrk="1" hangingPunct="1"/>
            <a:endParaRPr lang="en-US">
              <a:latin typeface="Arial" charset="0"/>
            </a:endParaRPr>
          </a:p>
          <a:p>
            <a:pPr eaLnBrk="1" hangingPunct="1"/>
            <a:r>
              <a:rPr lang="en-US">
                <a:latin typeface="Arial" charset="0"/>
              </a:rPr>
              <a:t>Whether you pictured yourself on a golf course, a yacht, a hammock, or simply in your own living room, many of you probably imagined some degree of financial independence. Certainly, few of us imagined ourselves as a financial burden to those we love. </a:t>
            </a:r>
          </a:p>
          <a:p>
            <a:pPr eaLnBrk="1" hangingPunct="1"/>
            <a:endParaRPr lang="en-US">
              <a:latin typeface="Arial" charset="0"/>
            </a:endParaRPr>
          </a:p>
          <a:p>
            <a:pPr eaLnBrk="1" hangingPunct="1"/>
            <a:r>
              <a:rPr lang="en-US">
                <a:latin typeface="Arial" charset="0"/>
              </a:rPr>
              <a:t>To a large extent, maintaining financial independence in retirement depends upon the lifestyle we want. Can you describe the retirement lifestyle you’d like? Does it include extensive travel? Do you imagine yourself living in your current home, downsizing to a smaller home, or perhaps purchasing a vacation home?</a:t>
            </a:r>
          </a:p>
          <a:p>
            <a:pPr eaLnBrk="1" hangingPunct="1"/>
            <a:endParaRPr lang="en-US">
              <a:latin typeface="Arial" charset="0"/>
            </a:endParaRPr>
          </a:p>
          <a:p>
            <a:pPr eaLnBrk="1" hangingPunct="1"/>
            <a:r>
              <a:rPr lang="en-US">
                <a:latin typeface="Arial" charset="0"/>
              </a:rPr>
              <a:t>Would you like the opportunity to provide financially for children or grandchildren, or even your own parents, during your retirement years?</a:t>
            </a:r>
          </a:p>
          <a:p>
            <a:pPr eaLnBrk="1" hangingPunct="1"/>
            <a:endParaRPr lang="en-US">
              <a:latin typeface="Arial" charset="0"/>
            </a:endParaRPr>
          </a:p>
          <a:p>
            <a:pPr eaLnBrk="1" hangingPunct="1"/>
            <a:r>
              <a:rPr lang="en-US">
                <a:latin typeface="Arial" charset="0"/>
              </a:rPr>
              <a:t>In a moment we’ll look at how you might go about determining the cost of the retirement you want, but first, let’s look at other basic factors that will impact your calculations.  </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val="235954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B1E5642-39B6-406F-A507-BC53BB4E24A0}"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latin typeface="Arial" charset="0"/>
              </a:rPr>
              <a:t>Have you thought about when you’d like to retire?</a:t>
            </a:r>
          </a:p>
          <a:p>
            <a:pPr eaLnBrk="1" hangingPunct="1"/>
            <a:endParaRPr lang="en-US" dirty="0">
              <a:latin typeface="Arial" charset="0"/>
            </a:endParaRPr>
          </a:p>
          <a:p>
            <a:pPr eaLnBrk="1" hangingPunct="1"/>
            <a:r>
              <a:rPr lang="en-US" dirty="0">
                <a:latin typeface="Arial" charset="0"/>
              </a:rPr>
              <a:t>It’s important, because the earlier you retire, the shorter the period of time you have to accumulate funds, and the longer the period of time those dollars will need to last.</a:t>
            </a:r>
          </a:p>
          <a:p>
            <a:pPr eaLnBrk="1" hangingPunct="1"/>
            <a:endParaRPr lang="en-US" dirty="0">
              <a:latin typeface="Arial" charset="0"/>
            </a:endParaRPr>
          </a:p>
          <a:p>
            <a:pPr eaLnBrk="1" hangingPunct="1"/>
            <a:r>
              <a:rPr lang="en-US" dirty="0">
                <a:latin typeface="Arial" charset="0"/>
              </a:rPr>
              <a:t>&lt;CLICK&gt; Although you can retire anytime, most people wait until they’re eligible for Social Security retirement benefits. You can’t start receiving Social Security benefits until age 62, and the earliest you can receive </a:t>
            </a:r>
            <a:r>
              <a:rPr lang="en-US" i="1" dirty="0">
                <a:latin typeface="Arial" charset="0"/>
              </a:rPr>
              <a:t>full</a:t>
            </a:r>
            <a:r>
              <a:rPr lang="en-US" dirty="0">
                <a:latin typeface="Arial" charset="0"/>
              </a:rPr>
              <a:t> Social Security retirement benefits is age 66 to 67, depending on the year you were born. </a:t>
            </a:r>
          </a:p>
          <a:p>
            <a:pPr eaLnBrk="1" hangingPunct="1"/>
            <a:endParaRPr lang="en-US" dirty="0">
              <a:latin typeface="Arial" charset="0"/>
            </a:endParaRPr>
          </a:p>
          <a:p>
            <a:pPr eaLnBrk="1" hangingPunct="1"/>
            <a:r>
              <a:rPr lang="en-US" dirty="0">
                <a:latin typeface="Arial" charset="0"/>
              </a:rPr>
              <a:t>&lt;CLICK&gt; Also, you’re not eligible for Medicare health coverage until age 65, so if you want to retire before then, you’ll want to plan for private health insurance.</a:t>
            </a:r>
          </a:p>
        </p:txBody>
      </p:sp>
    </p:spTree>
    <p:extLst>
      <p:ext uri="{BB962C8B-B14F-4D97-AF65-F5344CB8AC3E}">
        <p14:creationId xmlns:p14="http://schemas.microsoft.com/office/powerpoint/2010/main" val="328037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latin typeface="Arial" charset="0"/>
              </a:rPr>
              <a:t>As we just discussed, the earlier you retire, the longer the period of time your funds will need to last. But how long should you plan on your retirement lasting? </a:t>
            </a:r>
          </a:p>
          <a:p>
            <a:pPr eaLnBrk="1" hangingPunct="1"/>
            <a:endParaRPr lang="en-US" dirty="0">
              <a:latin typeface="Arial" charset="0"/>
            </a:endParaRPr>
          </a:p>
          <a:p>
            <a:pPr eaLnBrk="1" hangingPunct="1"/>
            <a:r>
              <a:rPr lang="en-US" dirty="0">
                <a:latin typeface="Arial" charset="0"/>
              </a:rPr>
              <a:t>According to the National Center</a:t>
            </a:r>
            <a:r>
              <a:rPr lang="en-US" baseline="0" dirty="0">
                <a:latin typeface="Arial" charset="0"/>
              </a:rPr>
              <a:t> for Health Statistics</a:t>
            </a:r>
            <a:r>
              <a:rPr lang="en-US" dirty="0">
                <a:latin typeface="Arial" charset="0"/>
              </a:rPr>
              <a:t>, the average 65-year-old American can expect to live for another 19.5 years. [Source: NCHS Data Brief, Number 328, November 2018]</a:t>
            </a:r>
          </a:p>
          <a:p>
            <a:pPr eaLnBrk="1" hangingPunct="1"/>
            <a:endParaRPr lang="en-US" dirty="0">
              <a:latin typeface="Arial" charset="0"/>
            </a:endParaRPr>
          </a:p>
          <a:p>
            <a:pPr eaLnBrk="1" hangingPunct="1"/>
            <a:r>
              <a:rPr lang="en-US" dirty="0">
                <a:latin typeface="Arial" charset="0"/>
              </a:rPr>
              <a:t>&lt;CLICK&gt; Keep in mind as well that life expectancy has increased at a steady pace over the years, and is expected to continue increasing. In fact, in the year 2016, there</a:t>
            </a:r>
            <a:r>
              <a:rPr lang="en-US" baseline="0" dirty="0">
                <a:latin typeface="Arial" charset="0"/>
              </a:rPr>
              <a:t> were nearly 82,000 </a:t>
            </a:r>
            <a:r>
              <a:rPr lang="en-US" dirty="0">
                <a:latin typeface="Arial" charset="0"/>
              </a:rPr>
              <a:t>Americans age</a:t>
            </a:r>
            <a:r>
              <a:rPr lang="en-US" baseline="0" dirty="0">
                <a:latin typeface="Arial" charset="0"/>
              </a:rPr>
              <a:t> </a:t>
            </a:r>
            <a:r>
              <a:rPr lang="en-US" dirty="0">
                <a:latin typeface="Arial" charset="0"/>
              </a:rPr>
              <a:t>100 or older, and in 2035, that figure is projected to </a:t>
            </a:r>
            <a:r>
              <a:rPr lang="en-US">
                <a:latin typeface="Arial" charset="0"/>
              </a:rPr>
              <a:t>nearly double. </a:t>
            </a:r>
            <a:r>
              <a:rPr lang="en-US" dirty="0">
                <a:latin typeface="Arial" charset="0"/>
              </a:rPr>
              <a:t>[Source: U.S. Census Bureau, September 2018]</a:t>
            </a:r>
          </a:p>
          <a:p>
            <a:pPr eaLnBrk="1" hangingPunct="1"/>
            <a:endParaRPr lang="en-US" dirty="0">
              <a:latin typeface="Arial" charset="0"/>
            </a:endParaRPr>
          </a:p>
          <a:p>
            <a:pPr eaLnBrk="1" hangingPunct="1"/>
            <a:r>
              <a:rPr lang="en-US" dirty="0">
                <a:latin typeface="Arial" charset="0"/>
              </a:rPr>
              <a:t>&lt;CLICK&gt; The point I want to make is that, for many of us, it’s not unreasonable to plan for a retirement period that lasts for 25 years or more.</a:t>
            </a:r>
          </a:p>
        </p:txBody>
      </p:sp>
    </p:spTree>
    <p:extLst>
      <p:ext uri="{BB962C8B-B14F-4D97-AF65-F5344CB8AC3E}">
        <p14:creationId xmlns:p14="http://schemas.microsoft.com/office/powerpoint/2010/main" val="342710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42C7A8-A3C3-412E-98EB-CCA362932027}" type="slidenum">
              <a:rPr lang="en-US"/>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latin typeface="Arial" charset="0"/>
              </a:rPr>
              <a:t>Now that we’ve talked about the type of retirement lifestyle you want as well as your general time frame, it’s time to crunch some numbers to estimate the amount of money you’ll need to make it all happen. </a:t>
            </a:r>
          </a:p>
          <a:p>
            <a:pPr eaLnBrk="1" hangingPunct="1"/>
            <a:endParaRPr lang="en-US" dirty="0">
              <a:latin typeface="Arial" charset="0"/>
            </a:endParaRPr>
          </a:p>
          <a:p>
            <a:pPr eaLnBrk="1" hangingPunct="1"/>
            <a:r>
              <a:rPr lang="en-US" dirty="0">
                <a:latin typeface="Arial" charset="0"/>
              </a:rPr>
              <a:t>First, we’ll discuss how to estimate your future retirement expenses. Then we’ll talk about projecting your retirement income. This will allow you to identify your retirement income shortfall, or “gap.” </a:t>
            </a:r>
          </a:p>
          <a:p>
            <a:pPr eaLnBrk="1" hangingPunct="1"/>
            <a:endParaRPr lang="en-US" dirty="0">
              <a:latin typeface="Arial" charset="0"/>
            </a:endParaRPr>
          </a:p>
          <a:p>
            <a:pPr eaLnBrk="1" hangingPunct="1"/>
            <a:r>
              <a:rPr lang="en-US" dirty="0">
                <a:latin typeface="Arial" charset="0"/>
              </a:rPr>
              <a:t>Accumulating enough funds to close this “gap” is your ultimate investment goal. We’ll talk about how, by making some assumptions, you can calculate exactly how much you’ll need to accumulate.</a:t>
            </a:r>
          </a:p>
          <a:p>
            <a:pPr eaLnBrk="1" hangingPunct="1"/>
            <a:endParaRPr lang="en-US" dirty="0">
              <a:latin typeface="Arial" charset="0"/>
            </a:endParaRPr>
          </a:p>
          <a:p>
            <a:pPr eaLnBrk="1" hangingPunct="1"/>
            <a:r>
              <a:rPr lang="en-US" dirty="0">
                <a:latin typeface="Arial" charset="0"/>
              </a:rPr>
              <a:t>Finally, we’ll talk briefly about the impact that inflation will have on your calculations and your plan.</a:t>
            </a:r>
          </a:p>
          <a:p>
            <a:pPr eaLnBrk="1" hangingPunct="1"/>
            <a:endParaRPr lang="en-US" dirty="0">
              <a:latin typeface="Arial" charset="0"/>
            </a:endParaRPr>
          </a:p>
          <a:p>
            <a:pPr eaLnBrk="1" hangingPunct="1"/>
            <a:r>
              <a:rPr lang="en-US" dirty="0">
                <a:latin typeface="Arial" charset="0"/>
              </a:rPr>
              <a:t> </a:t>
            </a:r>
          </a:p>
        </p:txBody>
      </p:sp>
    </p:spTree>
    <p:extLst>
      <p:ext uri="{BB962C8B-B14F-4D97-AF65-F5344CB8AC3E}">
        <p14:creationId xmlns:p14="http://schemas.microsoft.com/office/powerpoint/2010/main" val="239382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90600"/>
            <a:ext cx="7467600" cy="917575"/>
          </a:xfrm>
        </p:spPr>
        <p:txBody>
          <a:bodyPr>
            <a:normAutofit/>
          </a:bodyPr>
          <a:lstStyle>
            <a:lvl1pPr>
              <a:defRPr sz="3800" b="1">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676398" y="2371628"/>
            <a:ext cx="7467601" cy="531318"/>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559858" y="530352"/>
            <a:ext cx="7046260" cy="679323"/>
          </a:xfrm>
        </p:spPr>
        <p:txBody>
          <a:bodyPr>
            <a:noAutofit/>
          </a:bodyPr>
          <a:lstStyle/>
          <a:p>
            <a:r>
              <a:rPr lang="en-US" dirty="0"/>
              <a:t>Click to edit Master title style</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631576" y="533400"/>
            <a:ext cx="7234518"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631576" y="2187575"/>
            <a:ext cx="7234518"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81578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13646" y="530352"/>
            <a:ext cx="6689105" cy="601331"/>
          </a:xfrm>
        </p:spPr>
        <p:txBody>
          <a:bodyPr/>
          <a:lstStyle/>
          <a:p>
            <a:r>
              <a:rPr lang="en-US" dirty="0"/>
              <a:t>Click to edit Master title style</a:t>
            </a:r>
          </a:p>
        </p:txBody>
      </p:sp>
      <p:sp>
        <p:nvSpPr>
          <p:cNvPr id="3" name="Content Placeholder 2"/>
          <p:cNvSpPr>
            <a:spLocks noGrp="1"/>
          </p:cNvSpPr>
          <p:nvPr>
            <p:ph sz="half" idx="1"/>
          </p:nvPr>
        </p:nvSpPr>
        <p:spPr>
          <a:xfrm>
            <a:off x="1613646" y="1429871"/>
            <a:ext cx="333487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76046" y="1429871"/>
            <a:ext cx="333487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89264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5058" name="Picture 2"/>
          <p:cNvPicPr>
            <a:picLocks noChangeAspect="1" noChangeArrowheads="1"/>
          </p:cNvPicPr>
          <p:nvPr userDrawn="1"/>
        </p:nvPicPr>
        <p:blipFill>
          <a:blip r:embed="rId6"/>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685364" y="530352"/>
            <a:ext cx="7988987" cy="5773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685364" y="1828800"/>
            <a:ext cx="7153836" cy="34649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282575" indent="-282575"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282575" indent="-282575"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282575" indent="-282575"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82575" indent="-282575"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686D42-A411-4EFB-9BDA-F71DF9D0A7B0}"/>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1734" t="44800"/>
          <a:stretch/>
        </p:blipFill>
        <p:spPr>
          <a:xfrm>
            <a:off x="1833368" y="2194560"/>
            <a:ext cx="4411475" cy="3785616"/>
          </a:xfrm>
          <a:prstGeom prst="rect">
            <a:avLst/>
          </a:prstGeom>
          <a:ln>
            <a:noFill/>
          </a:ln>
          <a:effectLst>
            <a:softEdge rad="112500"/>
          </a:effectLst>
        </p:spPr>
      </p:pic>
      <p:sp>
        <p:nvSpPr>
          <p:cNvPr id="14" name="Title 1"/>
          <p:cNvSpPr txBox="1">
            <a:spLocks/>
          </p:cNvSpPr>
          <p:nvPr/>
        </p:nvSpPr>
        <p:spPr>
          <a:xfrm>
            <a:off x="234315" y="598281"/>
            <a:ext cx="5857875"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Retirement Basics</a:t>
            </a:r>
          </a:p>
        </p:txBody>
      </p:sp>
      <p:sp>
        <p:nvSpPr>
          <p:cNvPr id="15" name="Subtitle 2"/>
          <p:cNvSpPr txBox="1">
            <a:spLocks/>
          </p:cNvSpPr>
          <p:nvPr/>
        </p:nvSpPr>
        <p:spPr>
          <a:xfrm>
            <a:off x="234315" y="154603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Retirement Planning Process</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74270"/>
            <a:ext cx="4800600" cy="3200400"/>
          </a:xfrm>
          <a:prstGeom prst="rect">
            <a:avLst/>
          </a:prstGeom>
        </p:spPr>
      </p:pic>
      <p:sp>
        <p:nvSpPr>
          <p:cNvPr id="37890" name="Rectangle 2"/>
          <p:cNvSpPr>
            <a:spLocks noGrp="1" noChangeArrowheads="1"/>
          </p:cNvSpPr>
          <p:nvPr>
            <p:ph type="title"/>
          </p:nvPr>
        </p:nvSpPr>
        <p:spPr/>
        <p:txBody>
          <a:bodyPr>
            <a:noAutofit/>
          </a:bodyPr>
          <a:lstStyle/>
          <a:p>
            <a:r>
              <a:rPr lang="en-US" dirty="0"/>
              <a:t>Crunching the Numbers – </a:t>
            </a:r>
            <a:br>
              <a:rPr lang="en-US" dirty="0"/>
            </a:br>
            <a:r>
              <a:rPr lang="en-US" sz="3400" b="0" dirty="0"/>
              <a:t>Estimating Retirement Expenses</a:t>
            </a:r>
          </a:p>
        </p:txBody>
      </p:sp>
      <p:sp>
        <p:nvSpPr>
          <p:cNvPr id="25605" name="Rectangle 5"/>
          <p:cNvSpPr>
            <a:spLocks noGrp="1" noChangeArrowheads="1"/>
          </p:cNvSpPr>
          <p:nvPr>
            <p:ph idx="1"/>
          </p:nvPr>
        </p:nvSpPr>
        <p:spPr>
          <a:xfrm>
            <a:off x="1631575" y="2187576"/>
            <a:ext cx="6188721" cy="3368493"/>
          </a:xfrm>
        </p:spPr>
        <p:txBody>
          <a:bodyPr/>
          <a:lstStyle/>
          <a:p>
            <a:pPr marL="230188" indent="-230188"/>
            <a:r>
              <a:rPr lang="en-US" sz="2200" dirty="0"/>
              <a:t>General guidelines (e.g., you’ll need 60% to 90% of </a:t>
            </a:r>
            <a:br>
              <a:rPr lang="en-US" sz="2200" dirty="0"/>
            </a:br>
            <a:r>
              <a:rPr lang="en-US" sz="2200" dirty="0"/>
              <a:t>pre-retirement income) are easy but often not helpful</a:t>
            </a:r>
          </a:p>
          <a:p>
            <a:pPr marL="230188" indent="-230188"/>
            <a:r>
              <a:rPr lang="en-US" sz="2200" dirty="0"/>
              <a:t>Think about how your actual expenses will change (e.g., mortgage may decrease, </a:t>
            </a:r>
            <a:br>
              <a:rPr lang="en-US" sz="2200" dirty="0"/>
            </a:br>
            <a:r>
              <a:rPr lang="en-US" sz="2200" dirty="0"/>
              <a:t>health-care costs may increase)</a:t>
            </a:r>
          </a:p>
          <a:p>
            <a:pPr marL="230188" indent="-230188"/>
            <a:r>
              <a:rPr lang="en-US" sz="2200" dirty="0"/>
              <a:t>Include estimates for </a:t>
            </a:r>
            <a:br>
              <a:rPr lang="en-US" sz="2200" dirty="0"/>
            </a:br>
            <a:r>
              <a:rPr lang="en-US" sz="2200" dirty="0"/>
              <a:t>special retirement pursuits </a:t>
            </a:r>
            <a:br>
              <a:rPr lang="en-US" sz="2200" dirty="0"/>
            </a:br>
            <a:r>
              <a:rPr lang="en-US" sz="2200" dirty="0"/>
              <a:t>(e.g., travel, hobbies)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slide(from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slide(from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slide(fromLeft)">
                                      <p:cBhvr>
                                        <p:cTn id="17"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463" y="1247775"/>
            <a:ext cx="5701382" cy="5201362"/>
          </a:xfrm>
          <a:prstGeom prst="rect">
            <a:avLst/>
          </a:prstGeom>
        </p:spPr>
      </p:pic>
      <p:sp>
        <p:nvSpPr>
          <p:cNvPr id="39939" name="Rectangle 2"/>
          <p:cNvSpPr>
            <a:spLocks noGrp="1" noChangeArrowheads="1"/>
          </p:cNvSpPr>
          <p:nvPr>
            <p:ph type="title"/>
          </p:nvPr>
        </p:nvSpPr>
        <p:spPr/>
        <p:txBody>
          <a:bodyPr>
            <a:noAutofit/>
          </a:bodyPr>
          <a:lstStyle/>
          <a:p>
            <a:r>
              <a:rPr lang="en-US" dirty="0"/>
              <a:t>Crunching the Numbers – </a:t>
            </a:r>
            <a:br>
              <a:rPr lang="en-US" sz="3800" dirty="0"/>
            </a:br>
            <a:r>
              <a:rPr lang="en-US" sz="3400" b="0" dirty="0"/>
              <a:t>Estimating Retirement Income</a:t>
            </a:r>
          </a:p>
        </p:txBody>
      </p:sp>
      <p:sp>
        <p:nvSpPr>
          <p:cNvPr id="39940" name="Rectangle 21"/>
          <p:cNvSpPr>
            <a:spLocks noGrp="1" noChangeArrowheads="1"/>
          </p:cNvSpPr>
          <p:nvPr>
            <p:ph idx="1"/>
          </p:nvPr>
        </p:nvSpPr>
        <p:spPr>
          <a:xfrm>
            <a:off x="530352" y="2016812"/>
            <a:ext cx="6999599" cy="587375"/>
          </a:xfrm>
        </p:spPr>
        <p:txBody>
          <a:bodyPr/>
          <a:lstStyle/>
          <a:p>
            <a:pPr marL="0" indent="0">
              <a:buFont typeface="Wingdings" pitchFamily="2" charset="2"/>
              <a:buNone/>
            </a:pPr>
            <a:r>
              <a:rPr lang="en-US" sz="2400" b="1" dirty="0">
                <a:solidFill>
                  <a:schemeClr val="accent6"/>
                </a:solidFill>
              </a:rPr>
              <a:t>The three-legged retirement income stool:</a:t>
            </a:r>
          </a:p>
          <a:p>
            <a:pPr marL="0" indent="0"/>
            <a:endParaRPr lang="en-US" sz="2400" b="1" dirty="0"/>
          </a:p>
        </p:txBody>
      </p:sp>
      <p:sp>
        <p:nvSpPr>
          <p:cNvPr id="39941"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a:p>
        </p:txBody>
      </p:sp>
      <p:sp>
        <p:nvSpPr>
          <p:cNvPr id="39942" name="Rectangle 23"/>
          <p:cNvSpPr>
            <a:spLocks noChangeArrowheads="1"/>
          </p:cNvSpPr>
          <p:nvPr/>
        </p:nvSpPr>
        <p:spPr bwMode="auto">
          <a:xfrm>
            <a:off x="530352" y="2737562"/>
            <a:ext cx="4840118" cy="1739900"/>
          </a:xfrm>
          <a:prstGeom prst="rect">
            <a:avLst/>
          </a:prstGeom>
          <a:noFill/>
          <a:ln w="9525">
            <a:noFill/>
            <a:miter lim="800000"/>
            <a:headEnd/>
            <a:tailEnd/>
          </a:ln>
        </p:spPr>
        <p:txBody>
          <a:bodyPr/>
          <a:lstStyle/>
          <a:p>
            <a:pPr marL="282575" indent="-282575">
              <a:spcBef>
                <a:spcPct val="20000"/>
              </a:spcBef>
              <a:buSzPct val="100000"/>
              <a:buFont typeface="Arial"/>
              <a:buChar char="•"/>
            </a:pPr>
            <a:r>
              <a:rPr lang="en-US" sz="2600" dirty="0">
                <a:solidFill>
                  <a:srgbClr val="5D5D5D"/>
                </a:solidFill>
                <a:latin typeface="Calibri" panose="020F0502020204030204" pitchFamily="34" charset="0"/>
                <a:cs typeface="Arial"/>
              </a:rPr>
              <a:t>Social Security</a:t>
            </a:r>
          </a:p>
          <a:p>
            <a:pPr marL="282575" indent="-282575">
              <a:spcBef>
                <a:spcPct val="20000"/>
              </a:spcBef>
              <a:buSzPct val="100000"/>
              <a:buFont typeface="Arial"/>
              <a:buChar char="•"/>
            </a:pPr>
            <a:r>
              <a:rPr lang="en-US" sz="2600" dirty="0">
                <a:solidFill>
                  <a:srgbClr val="5D5D5D"/>
                </a:solidFill>
                <a:latin typeface="Calibri" panose="020F0502020204030204" pitchFamily="34" charset="0"/>
                <a:cs typeface="Arial"/>
              </a:rPr>
              <a:t>Traditional employer pension</a:t>
            </a:r>
          </a:p>
          <a:p>
            <a:pPr marL="282575" indent="-282575">
              <a:spcBef>
                <a:spcPct val="20000"/>
              </a:spcBef>
              <a:buSzPct val="100000"/>
              <a:buFont typeface="Arial"/>
              <a:buChar char="•"/>
            </a:pPr>
            <a:r>
              <a:rPr lang="en-US" sz="2600" dirty="0">
                <a:solidFill>
                  <a:srgbClr val="5D5D5D"/>
                </a:solidFill>
                <a:latin typeface="Calibri" panose="020F0502020204030204" pitchFamily="34" charset="0"/>
                <a:cs typeface="Arial"/>
              </a:rPr>
              <a:t>Individual savings &amp; investments</a:t>
            </a:r>
          </a:p>
        </p:txBody>
      </p:sp>
      <p:sp>
        <p:nvSpPr>
          <p:cNvPr id="27672" name="Text Box 24"/>
          <p:cNvSpPr txBox="1">
            <a:spLocks noChangeArrowheads="1"/>
          </p:cNvSpPr>
          <p:nvPr/>
        </p:nvSpPr>
        <p:spPr bwMode="auto">
          <a:xfrm>
            <a:off x="642982" y="5333761"/>
            <a:ext cx="6629400" cy="92333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US" dirty="0">
                <a:solidFill>
                  <a:srgbClr val="5D5D5D"/>
                </a:solidFill>
                <a:latin typeface="+mj-lt"/>
                <a:cs typeface="Arial"/>
              </a:rPr>
              <a:t>An individual born in 1959 who currently earns $70,000 </a:t>
            </a:r>
            <a:br>
              <a:rPr lang="en-US" dirty="0">
                <a:solidFill>
                  <a:srgbClr val="5D5D5D"/>
                </a:solidFill>
                <a:latin typeface="+mj-lt"/>
                <a:cs typeface="Arial"/>
              </a:rPr>
            </a:br>
            <a:r>
              <a:rPr lang="en-US" dirty="0">
                <a:solidFill>
                  <a:srgbClr val="5D5D5D"/>
                </a:solidFill>
                <a:latin typeface="+mj-lt"/>
                <a:cs typeface="Arial"/>
              </a:rPr>
              <a:t>can expect to receive roughly $23,000 each year (today’s dollars) in Social Security retirement benefits at full retirement age.*</a:t>
            </a:r>
          </a:p>
        </p:txBody>
      </p:sp>
      <p:sp>
        <p:nvSpPr>
          <p:cNvPr id="39944" name="Text Box 28"/>
          <p:cNvSpPr txBox="1">
            <a:spLocks noChangeArrowheads="1"/>
          </p:cNvSpPr>
          <p:nvPr/>
        </p:nvSpPr>
        <p:spPr bwMode="auto">
          <a:xfrm>
            <a:off x="642982" y="6315578"/>
            <a:ext cx="7383163" cy="369332"/>
          </a:xfrm>
          <a:prstGeom prst="rect">
            <a:avLst/>
          </a:prstGeom>
          <a:noFill/>
          <a:ln w="9525">
            <a:noFill/>
            <a:miter lim="800000"/>
            <a:headEnd/>
            <a:tailEnd/>
          </a:ln>
        </p:spPr>
        <p:txBody>
          <a:bodyPr wrap="square">
            <a:spAutoFit/>
          </a:bodyPr>
          <a:lstStyle/>
          <a:p>
            <a:pPr>
              <a:spcBef>
                <a:spcPct val="50000"/>
              </a:spcBef>
            </a:pPr>
            <a:r>
              <a:rPr lang="en-US" dirty="0">
                <a:solidFill>
                  <a:srgbClr val="5D5D5D"/>
                </a:solidFill>
                <a:latin typeface="Calibri" panose="020F0502020204030204" pitchFamily="34" charset="0"/>
                <a:cs typeface="Arial"/>
              </a:rPr>
              <a:t>*www.ssa.gov Quick Calculator (accessed February 18, 2019)</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noAutofit/>
          </a:bodyPr>
          <a:lstStyle/>
          <a:p>
            <a:r>
              <a:rPr lang="en-US" dirty="0"/>
              <a:t>Crunching the Numbers – </a:t>
            </a:r>
            <a:br>
              <a:rPr lang="en-US" sz="3800" dirty="0"/>
            </a:br>
            <a:r>
              <a:rPr lang="en-US" sz="3400" b="0" dirty="0"/>
              <a:t>Identifying the “Gap”</a:t>
            </a:r>
          </a:p>
        </p:txBody>
      </p:sp>
      <p:sp>
        <p:nvSpPr>
          <p:cNvPr id="47110" name="Rectangle 6"/>
          <p:cNvSpPr>
            <a:spLocks noGrp="1" noChangeArrowheads="1"/>
          </p:cNvSpPr>
          <p:nvPr>
            <p:ph idx="1"/>
          </p:nvPr>
        </p:nvSpPr>
        <p:spPr>
          <a:xfrm>
            <a:off x="5347157" y="2345564"/>
            <a:ext cx="3676727" cy="734190"/>
          </a:xfrm>
        </p:spPr>
        <p:txBody>
          <a:bodyPr/>
          <a:lstStyle/>
          <a:p>
            <a:pPr marL="233363" indent="-233363">
              <a:spcBef>
                <a:spcPts val="0"/>
              </a:spcBef>
              <a:spcAft>
                <a:spcPts val="1200"/>
              </a:spcAft>
            </a:pPr>
            <a:r>
              <a:rPr lang="en-US" sz="1600" dirty="0"/>
              <a:t>Compare projected annual retirement income and expenses</a:t>
            </a:r>
          </a:p>
        </p:txBody>
      </p:sp>
      <p:sp>
        <p:nvSpPr>
          <p:cNvPr id="5" name="Rectangle 4"/>
          <p:cNvSpPr/>
          <p:nvPr/>
        </p:nvSpPr>
        <p:spPr>
          <a:xfrm>
            <a:off x="1748286" y="2225659"/>
            <a:ext cx="1142454" cy="3117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Rectangle 18"/>
          <p:cNvSpPr/>
          <p:nvPr/>
        </p:nvSpPr>
        <p:spPr>
          <a:xfrm>
            <a:off x="3407890" y="2225659"/>
            <a:ext cx="1142454" cy="183730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999" name="Text Box 9"/>
          <p:cNvSpPr txBox="1">
            <a:spLocks noChangeArrowheads="1"/>
          </p:cNvSpPr>
          <p:nvPr/>
        </p:nvSpPr>
        <p:spPr bwMode="auto">
          <a:xfrm>
            <a:off x="1631576" y="2304072"/>
            <a:ext cx="1336631" cy="1077218"/>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r>
              <a:rPr lang="en-US" sz="1600" b="1" dirty="0">
                <a:solidFill>
                  <a:srgbClr val="FFFFFF"/>
                </a:solidFill>
              </a:rPr>
              <a:t>Estimated annual expenses in retirement</a:t>
            </a:r>
          </a:p>
        </p:txBody>
      </p:sp>
      <p:sp>
        <p:nvSpPr>
          <p:cNvPr id="41995" name="Text Box 15"/>
          <p:cNvSpPr txBox="1">
            <a:spLocks noChangeArrowheads="1"/>
          </p:cNvSpPr>
          <p:nvPr/>
        </p:nvSpPr>
        <p:spPr bwMode="auto">
          <a:xfrm>
            <a:off x="3388632" y="2304072"/>
            <a:ext cx="1193632" cy="1323439"/>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r>
              <a:rPr lang="en-US" sz="1600" b="1" dirty="0">
                <a:solidFill>
                  <a:srgbClr val="FFFFFF"/>
                </a:solidFill>
              </a:rPr>
              <a:t>Additional annual income needed in retirement</a:t>
            </a:r>
          </a:p>
        </p:txBody>
      </p:sp>
      <p:sp>
        <p:nvSpPr>
          <p:cNvPr id="47136" name="Text Box 32"/>
          <p:cNvSpPr txBox="1">
            <a:spLocks noChangeArrowheads="1"/>
          </p:cNvSpPr>
          <p:nvPr/>
        </p:nvSpPr>
        <p:spPr bwMode="auto">
          <a:xfrm>
            <a:off x="3513782" y="3724415"/>
            <a:ext cx="861030" cy="338554"/>
          </a:xfrm>
          <a:prstGeom prst="rect">
            <a:avLst/>
          </a:prstGeom>
          <a:noFill/>
          <a:ln w="9525">
            <a:noFill/>
            <a:miter lim="800000"/>
            <a:headEnd/>
            <a:tailEnd/>
          </a:ln>
        </p:spPr>
        <p:txBody>
          <a:bodyPr wrap="square">
            <a:spAutoFit/>
          </a:bodyPr>
          <a:lstStyle/>
          <a:p>
            <a:pPr>
              <a:spcBef>
                <a:spcPct val="50000"/>
              </a:spcBef>
            </a:pPr>
            <a:r>
              <a:rPr lang="en-US" sz="1600" b="1" dirty="0">
                <a:solidFill>
                  <a:srgbClr val="FFFFFF"/>
                </a:solidFill>
              </a:rPr>
              <a:t>$30,000</a:t>
            </a:r>
          </a:p>
        </p:txBody>
      </p:sp>
      <p:sp>
        <p:nvSpPr>
          <p:cNvPr id="20" name="Rectangle 19"/>
          <p:cNvSpPr/>
          <p:nvPr/>
        </p:nvSpPr>
        <p:spPr>
          <a:xfrm>
            <a:off x="3407890" y="4178983"/>
            <a:ext cx="1142454" cy="15993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997" name="Text Box 22"/>
          <p:cNvSpPr txBox="1">
            <a:spLocks noChangeArrowheads="1"/>
          </p:cNvSpPr>
          <p:nvPr/>
        </p:nvSpPr>
        <p:spPr bwMode="auto">
          <a:xfrm>
            <a:off x="3458912" y="4229753"/>
            <a:ext cx="1040407" cy="954107"/>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algn="ctr">
              <a:spcBef>
                <a:spcPct val="50000"/>
              </a:spcBef>
            </a:pPr>
            <a:r>
              <a:rPr lang="en-US" sz="1400" b="1" dirty="0">
                <a:solidFill>
                  <a:srgbClr val="FFFFFF"/>
                </a:solidFill>
              </a:rPr>
              <a:t>Estimated annual income in retirement</a:t>
            </a:r>
          </a:p>
        </p:txBody>
      </p:sp>
      <p:sp>
        <p:nvSpPr>
          <p:cNvPr id="47135" name="Text Box 31"/>
          <p:cNvSpPr txBox="1">
            <a:spLocks noChangeArrowheads="1"/>
          </p:cNvSpPr>
          <p:nvPr/>
        </p:nvSpPr>
        <p:spPr bwMode="auto">
          <a:xfrm>
            <a:off x="3548601" y="5439789"/>
            <a:ext cx="861030" cy="338554"/>
          </a:xfrm>
          <a:prstGeom prst="rect">
            <a:avLst/>
          </a:prstGeom>
          <a:noFill/>
          <a:ln w="9525">
            <a:noFill/>
            <a:miter lim="800000"/>
            <a:headEnd/>
            <a:tailEnd/>
          </a:ln>
        </p:spPr>
        <p:txBody>
          <a:bodyPr wrap="square">
            <a:spAutoFit/>
          </a:bodyPr>
          <a:lstStyle/>
          <a:p>
            <a:pPr>
              <a:spcBef>
                <a:spcPct val="50000"/>
              </a:spcBef>
            </a:pPr>
            <a:r>
              <a:rPr lang="en-US" sz="1600" b="1" dirty="0">
                <a:solidFill>
                  <a:srgbClr val="FFFFFF"/>
                </a:solidFill>
              </a:rPr>
              <a:t>$20,000</a:t>
            </a:r>
          </a:p>
        </p:txBody>
      </p:sp>
      <p:sp>
        <p:nvSpPr>
          <p:cNvPr id="47134" name="Text Box 30"/>
          <p:cNvSpPr txBox="1">
            <a:spLocks noChangeArrowheads="1"/>
          </p:cNvSpPr>
          <p:nvPr/>
        </p:nvSpPr>
        <p:spPr bwMode="auto">
          <a:xfrm>
            <a:off x="1775274" y="4992588"/>
            <a:ext cx="1110069" cy="338554"/>
          </a:xfrm>
          <a:prstGeom prst="rect">
            <a:avLst/>
          </a:prstGeom>
          <a:noFill/>
          <a:ln w="9525">
            <a:noFill/>
            <a:miter lim="800000"/>
            <a:headEnd/>
            <a:tailEnd/>
          </a:ln>
        </p:spPr>
        <p:txBody>
          <a:bodyPr wrap="square">
            <a:spAutoFit/>
          </a:bodyPr>
          <a:lstStyle/>
          <a:p>
            <a:pPr algn="ctr">
              <a:spcBef>
                <a:spcPct val="50000"/>
              </a:spcBef>
            </a:pPr>
            <a:r>
              <a:rPr lang="en-US" sz="1600" b="1" dirty="0">
                <a:solidFill>
                  <a:srgbClr val="FFFFFF"/>
                </a:solidFill>
              </a:rPr>
              <a:t>$50,000</a:t>
            </a:r>
          </a:p>
        </p:txBody>
      </p:sp>
      <p:sp>
        <p:nvSpPr>
          <p:cNvPr id="7" name="Right Brace 6"/>
          <p:cNvSpPr/>
          <p:nvPr/>
        </p:nvSpPr>
        <p:spPr>
          <a:xfrm>
            <a:off x="4717069" y="2226264"/>
            <a:ext cx="495283" cy="1757235"/>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3" name="Rectangle 6"/>
          <p:cNvSpPr txBox="1">
            <a:spLocks noChangeArrowheads="1"/>
          </p:cNvSpPr>
          <p:nvPr/>
        </p:nvSpPr>
        <p:spPr>
          <a:xfrm>
            <a:off x="5347157" y="3157182"/>
            <a:ext cx="3676727" cy="84571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1200"/>
              </a:spcAft>
            </a:pPr>
            <a:r>
              <a:rPr lang="en-US" sz="1600" dirty="0"/>
              <a:t>“Gap” represents additional annual retirement income needed</a:t>
            </a:r>
          </a:p>
          <a:p>
            <a:pPr>
              <a:spcBef>
                <a:spcPts val="0"/>
              </a:spcBef>
              <a:spcAft>
                <a:spcPts val="1200"/>
              </a:spcAft>
            </a:pPr>
            <a:endParaRPr lang="en-US" sz="1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animEffect transition="in" filter="fade">
                                      <p:cBhvr>
                                        <p:cTn id="7" dur="500"/>
                                        <p:tgtEl>
                                          <p:spTgt spid="47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9"/>
                                        </p:tgtEl>
                                        <p:attrNameLst>
                                          <p:attrName>style.visibility</p:attrName>
                                        </p:attrNameLst>
                                      </p:cBhvr>
                                      <p:to>
                                        <p:strVal val="visible"/>
                                      </p:to>
                                    </p:set>
                                    <p:animEffect transition="in" filter="fade">
                                      <p:cBhvr>
                                        <p:cTn id="12" dur="500"/>
                                        <p:tgtEl>
                                          <p:spTgt spid="419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fade">
                                      <p:cBhvr>
                                        <p:cTn id="20" dur="500"/>
                                        <p:tgtEl>
                                          <p:spTgt spid="419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995"/>
                                        </p:tgtEl>
                                        <p:attrNameLst>
                                          <p:attrName>style.visibility</p:attrName>
                                        </p:attrNameLst>
                                      </p:cBhvr>
                                      <p:to>
                                        <p:strVal val="visible"/>
                                      </p:to>
                                    </p:set>
                                    <p:animEffect transition="in" filter="fade">
                                      <p:cBhvr>
                                        <p:cTn id="28" dur="500"/>
                                        <p:tgtEl>
                                          <p:spTgt spid="419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34"/>
                                        </p:tgtEl>
                                        <p:attrNameLst>
                                          <p:attrName>style.visibility</p:attrName>
                                        </p:attrNameLst>
                                      </p:cBhvr>
                                      <p:to>
                                        <p:strVal val="visible"/>
                                      </p:to>
                                    </p:set>
                                    <p:animEffect transition="in" filter="fade">
                                      <p:cBhvr>
                                        <p:cTn id="42" dur="500"/>
                                        <p:tgtEl>
                                          <p:spTgt spid="471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135"/>
                                        </p:tgtEl>
                                        <p:attrNameLst>
                                          <p:attrName>style.visibility</p:attrName>
                                        </p:attrNameLst>
                                      </p:cBhvr>
                                      <p:to>
                                        <p:strVal val="visible"/>
                                      </p:to>
                                    </p:set>
                                    <p:animEffect transition="in" filter="fade">
                                      <p:cBhvr>
                                        <p:cTn id="47" dur="500"/>
                                        <p:tgtEl>
                                          <p:spTgt spid="471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136"/>
                                        </p:tgtEl>
                                        <p:attrNameLst>
                                          <p:attrName>style.visibility</p:attrName>
                                        </p:attrNameLst>
                                      </p:cBhvr>
                                      <p:to>
                                        <p:strVal val="visible"/>
                                      </p:to>
                                    </p:set>
                                    <p:animEffect transition="in" filter="fade">
                                      <p:cBhvr>
                                        <p:cTn id="52" dur="500"/>
                                        <p:tgtEl>
                                          <p:spTgt spid="47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p:bldP spid="5" grpId="0" animBg="1"/>
      <p:bldP spid="19" grpId="0" animBg="1"/>
      <p:bldP spid="41999" grpId="0"/>
      <p:bldP spid="41995" grpId="0"/>
      <p:bldP spid="47136" grpId="0"/>
      <p:bldP spid="20" grpId="0" animBg="1"/>
      <p:bldP spid="41997" grpId="0"/>
      <p:bldP spid="47135" grpId="0"/>
      <p:bldP spid="47134" grpId="0"/>
      <p:bldP spid="7"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7"/>
          <p:cNvSpPr>
            <a:spLocks noGrp="1" noChangeArrowheads="1"/>
          </p:cNvSpPr>
          <p:nvPr>
            <p:ph type="body" sz="half" idx="4294967295"/>
          </p:nvPr>
        </p:nvSpPr>
        <p:spPr>
          <a:xfrm>
            <a:off x="1648635" y="2104344"/>
            <a:ext cx="6808851" cy="1034634"/>
          </a:xfrm>
        </p:spPr>
        <p:txBody>
          <a:bodyPr>
            <a:normAutofit/>
          </a:bodyPr>
          <a:lstStyle/>
          <a:p>
            <a:pPr marL="171450" indent="-171450"/>
            <a:r>
              <a:rPr lang="en-US" sz="1600" b="1" dirty="0"/>
              <a:t>Primary investment goal:</a:t>
            </a:r>
            <a:r>
              <a:rPr lang="en-US" sz="1600" dirty="0"/>
              <a:t> accumulate enough money by the time you retire to satisfy your projected shortfall for entire retirement period</a:t>
            </a:r>
          </a:p>
          <a:p>
            <a:pPr marL="171450" indent="-171450"/>
            <a:r>
              <a:rPr lang="en-US" sz="1600" dirty="0"/>
              <a:t>Factor in reasonable rate of return for untapped funds</a:t>
            </a:r>
          </a:p>
        </p:txBody>
      </p:sp>
      <p:sp>
        <p:nvSpPr>
          <p:cNvPr id="44036" name="Text Box 48"/>
          <p:cNvSpPr txBox="1">
            <a:spLocks noChangeArrowheads="1"/>
          </p:cNvSpPr>
          <p:nvPr/>
        </p:nvSpPr>
        <p:spPr bwMode="auto">
          <a:xfrm>
            <a:off x="7367394" y="3011335"/>
            <a:ext cx="1586106" cy="2631490"/>
          </a:xfrm>
          <a:prstGeom prst="rect">
            <a:avLst/>
          </a:prstGeom>
          <a:noFill/>
          <a:ln w="9525">
            <a:noFill/>
            <a:miter lim="800000"/>
            <a:headEnd/>
            <a:tailEnd/>
          </a:ln>
        </p:spPr>
        <p:txBody>
          <a:bodyPr wrap="square">
            <a:spAutoFit/>
          </a:bodyPr>
          <a:lstStyle/>
          <a:p>
            <a:pPr>
              <a:spcBef>
                <a:spcPct val="50000"/>
              </a:spcBef>
            </a:pPr>
            <a:r>
              <a:rPr lang="en-US" sz="1500" b="1" dirty="0">
                <a:solidFill>
                  <a:srgbClr val="5D5D5D"/>
                </a:solidFill>
              </a:rPr>
              <a:t>A $384,000 lump sum at retirement would allow you to draw $30,000 each year for 25 years, if you assume that your untapped funds will grow at 6% per year</a:t>
            </a:r>
          </a:p>
        </p:txBody>
      </p:sp>
      <p:grpSp>
        <p:nvGrpSpPr>
          <p:cNvPr id="6" name="Group 5">
            <a:extLst>
              <a:ext uri="{FF2B5EF4-FFF2-40B4-BE49-F238E27FC236}">
                <a16:creationId xmlns:a16="http://schemas.microsoft.com/office/drawing/2014/main" id="{FBC72EB3-FC6C-4DF4-8852-383A30990E4B}"/>
              </a:ext>
            </a:extLst>
          </p:cNvPr>
          <p:cNvGrpSpPr/>
          <p:nvPr/>
        </p:nvGrpSpPr>
        <p:grpSpPr>
          <a:xfrm>
            <a:off x="1514474" y="2134963"/>
            <a:ext cx="7564637" cy="3792885"/>
            <a:chOff x="642996" y="1866901"/>
            <a:chExt cx="9549013" cy="4787841"/>
          </a:xfrm>
        </p:grpSpPr>
        <p:sp>
          <p:nvSpPr>
            <p:cNvPr id="44038" name="Text Box 56"/>
            <p:cNvSpPr txBox="1">
              <a:spLocks noChangeArrowheads="1"/>
            </p:cNvSpPr>
            <p:nvPr/>
          </p:nvSpPr>
          <p:spPr bwMode="auto">
            <a:xfrm>
              <a:off x="812350" y="6343932"/>
              <a:ext cx="9379659" cy="310810"/>
            </a:xfrm>
            <a:prstGeom prst="rect">
              <a:avLst/>
            </a:prstGeom>
            <a:noFill/>
            <a:ln w="9525">
              <a:noFill/>
              <a:miter lim="800000"/>
              <a:headEnd/>
              <a:tailEnd/>
            </a:ln>
          </p:spPr>
          <p:txBody>
            <a:bodyPr wrap="square">
              <a:spAutoFit/>
            </a:bodyPr>
            <a:lstStyle/>
            <a:p>
              <a:pPr>
                <a:spcBef>
                  <a:spcPct val="50000"/>
                </a:spcBef>
              </a:pPr>
              <a:r>
                <a:rPr lang="en-US" sz="1000" dirty="0">
                  <a:solidFill>
                    <a:srgbClr val="5D5D5D"/>
                  </a:solidFill>
                  <a:latin typeface="Calibri" panose="020F0502020204030204" pitchFamily="34" charset="0"/>
                </a:rPr>
                <a:t>This is a hypothetical example and is not intended to reflect the </a:t>
              </a:r>
              <a:r>
                <a:rPr lang="en-US" sz="1000" dirty="0">
                  <a:solidFill>
                    <a:srgbClr val="5D5D5D"/>
                  </a:solidFill>
                  <a:latin typeface="Calibri" panose="020F0502020204030204" pitchFamily="34" charset="0"/>
                  <a:cs typeface="Arial"/>
                </a:rPr>
                <a:t>actual</a:t>
              </a:r>
              <a:r>
                <a:rPr lang="en-US" sz="1000" dirty="0">
                  <a:solidFill>
                    <a:srgbClr val="5D5D5D"/>
                  </a:solidFill>
                  <a:latin typeface="Calibri" panose="020F0502020204030204" pitchFamily="34" charset="0"/>
                </a:rPr>
                <a:t> performance of any investment.</a:t>
              </a:r>
            </a:p>
          </p:txBody>
        </p:sp>
        <p:grpSp>
          <p:nvGrpSpPr>
            <p:cNvPr id="5" name="Group 4">
              <a:extLst>
                <a:ext uri="{FF2B5EF4-FFF2-40B4-BE49-F238E27FC236}">
                  <a16:creationId xmlns:a16="http://schemas.microsoft.com/office/drawing/2014/main" id="{1519AF09-F1D0-428B-AC29-2C03F3D2A4F1}"/>
                </a:ext>
              </a:extLst>
            </p:cNvPr>
            <p:cNvGrpSpPr/>
            <p:nvPr/>
          </p:nvGrpSpPr>
          <p:grpSpPr>
            <a:xfrm>
              <a:off x="642996" y="1866901"/>
              <a:ext cx="6103910" cy="4433928"/>
              <a:chOff x="642996" y="1866901"/>
              <a:chExt cx="6103910" cy="4433928"/>
            </a:xfrm>
          </p:grpSpPr>
          <p:sp>
            <p:nvSpPr>
              <p:cNvPr id="19" name="Rectangle 4"/>
              <p:cNvSpPr>
                <a:spLocks noChangeArrowheads="1"/>
              </p:cNvSpPr>
              <p:nvPr/>
            </p:nvSpPr>
            <p:spPr bwMode="auto">
              <a:xfrm>
                <a:off x="3851242" y="5567479"/>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12</a:t>
                </a:r>
              </a:p>
            </p:txBody>
          </p:sp>
          <p:sp>
            <p:nvSpPr>
              <p:cNvPr id="22" name="Rectangle 4"/>
              <p:cNvSpPr>
                <a:spLocks noChangeArrowheads="1"/>
              </p:cNvSpPr>
              <p:nvPr/>
            </p:nvSpPr>
            <p:spPr bwMode="auto">
              <a:xfrm>
                <a:off x="5455443" y="5567479"/>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20</a:t>
                </a:r>
              </a:p>
            </p:txBody>
          </p:sp>
          <p:sp>
            <p:nvSpPr>
              <p:cNvPr id="23" name="Rectangle 4"/>
              <p:cNvSpPr>
                <a:spLocks noChangeArrowheads="1"/>
              </p:cNvSpPr>
              <p:nvPr/>
            </p:nvSpPr>
            <p:spPr bwMode="auto">
              <a:xfrm>
                <a:off x="6262405" y="5553877"/>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24</a:t>
                </a:r>
              </a:p>
            </p:txBody>
          </p:sp>
          <p:sp>
            <p:nvSpPr>
              <p:cNvPr id="24" name="Rectangle 4"/>
              <p:cNvSpPr>
                <a:spLocks noChangeArrowheads="1"/>
              </p:cNvSpPr>
              <p:nvPr/>
            </p:nvSpPr>
            <p:spPr bwMode="auto">
              <a:xfrm>
                <a:off x="5935961" y="5553877"/>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22</a:t>
                </a:r>
              </a:p>
            </p:txBody>
          </p:sp>
          <p:sp>
            <p:nvSpPr>
              <p:cNvPr id="25" name="Rectangle 4"/>
              <p:cNvSpPr>
                <a:spLocks noChangeArrowheads="1"/>
              </p:cNvSpPr>
              <p:nvPr/>
            </p:nvSpPr>
            <p:spPr bwMode="auto">
              <a:xfrm>
                <a:off x="4601552" y="5567479"/>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16</a:t>
                </a:r>
              </a:p>
            </p:txBody>
          </p:sp>
          <p:sp>
            <p:nvSpPr>
              <p:cNvPr id="26" name="Rectangle 4"/>
              <p:cNvSpPr>
                <a:spLocks noChangeArrowheads="1"/>
              </p:cNvSpPr>
              <p:nvPr/>
            </p:nvSpPr>
            <p:spPr bwMode="auto">
              <a:xfrm>
                <a:off x="5054849" y="5553877"/>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18</a:t>
                </a:r>
              </a:p>
            </p:txBody>
          </p:sp>
          <p:grpSp>
            <p:nvGrpSpPr>
              <p:cNvPr id="4" name="Group 3">
                <a:extLst>
                  <a:ext uri="{FF2B5EF4-FFF2-40B4-BE49-F238E27FC236}">
                    <a16:creationId xmlns:a16="http://schemas.microsoft.com/office/drawing/2014/main" id="{A09CCF93-68D5-4332-947F-61ACF70D315E}"/>
                  </a:ext>
                </a:extLst>
              </p:cNvPr>
              <p:cNvGrpSpPr/>
              <p:nvPr/>
            </p:nvGrpSpPr>
            <p:grpSpPr>
              <a:xfrm>
                <a:off x="642996" y="1866901"/>
                <a:ext cx="6103910" cy="4433928"/>
                <a:chOff x="642996" y="1866901"/>
                <a:chExt cx="6103910" cy="4433928"/>
              </a:xfrm>
            </p:grpSpPr>
            <p:sp>
              <p:nvSpPr>
                <p:cNvPr id="12" name="Rectangle 116"/>
                <p:cNvSpPr>
                  <a:spLocks noChangeArrowheads="1"/>
                </p:cNvSpPr>
                <p:nvPr/>
              </p:nvSpPr>
              <p:spPr bwMode="auto">
                <a:xfrm>
                  <a:off x="1601012" y="5567479"/>
                  <a:ext cx="2886358"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57250" algn="ctr"/>
                      <a:tab pos="1200150" algn="ctr"/>
                      <a:tab pos="1485900" algn="l"/>
                      <a:tab pos="1828800" algn="l"/>
                      <a:tab pos="2286000" algn="ctr"/>
                      <a:tab pos="4113213" algn="ctr"/>
                      <a:tab pos="5195888" algn="ctr"/>
                    </a:tabLst>
                    <a:defRPr/>
                  </a:pPr>
                  <a:r>
                    <a:rPr lang="en-US" altLang="en-US" sz="1000" dirty="0">
                      <a:solidFill>
                        <a:srgbClr val="5D5D5D"/>
                      </a:solidFill>
                    </a:rPr>
                    <a:t>0         2        4</a:t>
                  </a:r>
                  <a:r>
                    <a:rPr lang="en-US" altLang="en-US" sz="1000" b="0" dirty="0">
                      <a:solidFill>
                        <a:srgbClr val="5D5D5D"/>
                      </a:solidFill>
                    </a:rPr>
                    <a:t>	     6	   8	10</a:t>
                  </a:r>
                </a:p>
              </p:txBody>
            </p:sp>
            <p:sp>
              <p:nvSpPr>
                <p:cNvPr id="21" name="Rectangle 4"/>
                <p:cNvSpPr>
                  <a:spLocks noChangeArrowheads="1"/>
                </p:cNvSpPr>
                <p:nvPr/>
              </p:nvSpPr>
              <p:spPr bwMode="auto">
                <a:xfrm>
                  <a:off x="4218564" y="5567479"/>
                  <a:ext cx="400655"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000" b="0" dirty="0">
                      <a:solidFill>
                        <a:srgbClr val="5D5D5D"/>
                      </a:solidFill>
                    </a:rPr>
                    <a:t>14</a:t>
                  </a:r>
                </a:p>
              </p:txBody>
            </p:sp>
            <p:sp>
              <p:nvSpPr>
                <p:cNvPr id="28" name="Rectangle 4"/>
                <p:cNvSpPr>
                  <a:spLocks noChangeArrowheads="1"/>
                </p:cNvSpPr>
                <p:nvPr/>
              </p:nvSpPr>
              <p:spPr bwMode="auto">
                <a:xfrm>
                  <a:off x="3380915" y="5950356"/>
                  <a:ext cx="1506461" cy="35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Retirement year</a:t>
                  </a:r>
                </a:p>
              </p:txBody>
            </p:sp>
            <p:grpSp>
              <p:nvGrpSpPr>
                <p:cNvPr id="3" name="Group 2">
                  <a:extLst>
                    <a:ext uri="{FF2B5EF4-FFF2-40B4-BE49-F238E27FC236}">
                      <a16:creationId xmlns:a16="http://schemas.microsoft.com/office/drawing/2014/main" id="{560419B9-7F98-4AF5-B0BD-E6CEF290A137}"/>
                    </a:ext>
                  </a:extLst>
                </p:cNvPr>
                <p:cNvGrpSpPr/>
                <p:nvPr/>
              </p:nvGrpSpPr>
              <p:grpSpPr>
                <a:xfrm>
                  <a:off x="642996" y="1866901"/>
                  <a:ext cx="6103910" cy="3691730"/>
                  <a:chOff x="642996" y="1866901"/>
                  <a:chExt cx="6103910" cy="369173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636" y="1866901"/>
                    <a:ext cx="5028389" cy="3691730"/>
                  </a:xfrm>
                  <a:prstGeom prst="rect">
                    <a:avLst/>
                  </a:prstGeom>
                </p:spPr>
              </p:pic>
              <p:sp>
                <p:nvSpPr>
                  <p:cNvPr id="10" name="Rectangle 4"/>
                  <p:cNvSpPr>
                    <a:spLocks noChangeArrowheads="1"/>
                  </p:cNvSpPr>
                  <p:nvPr/>
                </p:nvSpPr>
                <p:spPr bwMode="auto">
                  <a:xfrm>
                    <a:off x="642996" y="3152579"/>
                    <a:ext cx="1062790" cy="240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o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ct val="0"/>
                      </a:spcBef>
                      <a:spcAft>
                        <a:spcPts val="200"/>
                      </a:spcAft>
                      <a:buClrTx/>
                      <a:buSzTx/>
                      <a:buFontTx/>
                      <a:buNone/>
                      <a:defRPr/>
                    </a:pPr>
                    <a:r>
                      <a:rPr lang="en-US" altLang="en-US" sz="800" b="0" dirty="0">
                        <a:solidFill>
                          <a:srgbClr val="5D5D5D"/>
                        </a:solidFill>
                      </a:rPr>
                      <a:t>$450,000</a:t>
                    </a:r>
                    <a:br>
                      <a:rPr lang="en-US" altLang="en-US" sz="800" b="0" dirty="0">
                        <a:solidFill>
                          <a:srgbClr val="5D5D5D"/>
                        </a:solidFill>
                      </a:rPr>
                    </a:br>
                    <a:r>
                      <a:rPr lang="en-US" altLang="en-US" sz="800" b="0" dirty="0">
                        <a:solidFill>
                          <a:srgbClr val="5D5D5D"/>
                        </a:solidFill>
                      </a:rPr>
                      <a:t>$400,000</a:t>
                    </a:r>
                    <a:br>
                      <a:rPr lang="en-US" altLang="en-US" sz="800" b="0" dirty="0">
                        <a:solidFill>
                          <a:srgbClr val="5D5D5D"/>
                        </a:solidFill>
                      </a:rPr>
                    </a:br>
                    <a:r>
                      <a:rPr lang="en-US" altLang="en-US" sz="800" b="0" dirty="0">
                        <a:solidFill>
                          <a:srgbClr val="5D5D5D"/>
                        </a:solidFill>
                      </a:rPr>
                      <a:t>$350,000</a:t>
                    </a:r>
                    <a:br>
                      <a:rPr lang="en-US" altLang="en-US" sz="800" b="0" dirty="0">
                        <a:solidFill>
                          <a:srgbClr val="5D5D5D"/>
                        </a:solidFill>
                      </a:rPr>
                    </a:br>
                    <a:r>
                      <a:rPr lang="en-US" altLang="en-US" sz="800" b="0" dirty="0">
                        <a:solidFill>
                          <a:srgbClr val="5D5D5D"/>
                        </a:solidFill>
                      </a:rPr>
                      <a:t>$300,000</a:t>
                    </a:r>
                    <a:br>
                      <a:rPr lang="en-US" altLang="en-US" sz="800" b="0" dirty="0">
                        <a:solidFill>
                          <a:srgbClr val="5D5D5D"/>
                        </a:solidFill>
                      </a:rPr>
                    </a:br>
                    <a:r>
                      <a:rPr lang="en-US" altLang="en-US" sz="800" b="0" dirty="0">
                        <a:solidFill>
                          <a:srgbClr val="5D5D5D"/>
                        </a:solidFill>
                      </a:rPr>
                      <a:t>$250,000</a:t>
                    </a:r>
                    <a:br>
                      <a:rPr lang="en-US" altLang="en-US" sz="800" b="0" dirty="0">
                        <a:solidFill>
                          <a:srgbClr val="5D5D5D"/>
                        </a:solidFill>
                      </a:rPr>
                    </a:br>
                    <a:r>
                      <a:rPr lang="en-US" altLang="en-US" sz="800" b="0" dirty="0">
                        <a:solidFill>
                          <a:srgbClr val="5D5D5D"/>
                        </a:solidFill>
                      </a:rPr>
                      <a:t>$200,000</a:t>
                    </a:r>
                    <a:br>
                      <a:rPr lang="en-US" altLang="en-US" sz="800" b="0" dirty="0">
                        <a:solidFill>
                          <a:srgbClr val="5D5D5D"/>
                        </a:solidFill>
                      </a:rPr>
                    </a:br>
                    <a:r>
                      <a:rPr lang="en-US" altLang="en-US" sz="800" b="0" dirty="0">
                        <a:solidFill>
                          <a:srgbClr val="5D5D5D"/>
                        </a:solidFill>
                      </a:rPr>
                      <a:t>$150,000</a:t>
                    </a:r>
                    <a:br>
                      <a:rPr lang="en-US" altLang="en-US" sz="800" b="0" dirty="0">
                        <a:solidFill>
                          <a:srgbClr val="5D5D5D"/>
                        </a:solidFill>
                      </a:rPr>
                    </a:br>
                    <a:r>
                      <a:rPr lang="en-US" altLang="en-US" sz="800" b="0" dirty="0">
                        <a:solidFill>
                          <a:srgbClr val="5D5D5D"/>
                        </a:solidFill>
                      </a:rPr>
                      <a:t>$100,000</a:t>
                    </a:r>
                    <a:br>
                      <a:rPr lang="en-US" altLang="en-US" sz="800" b="0" dirty="0">
                        <a:solidFill>
                          <a:srgbClr val="5D5D5D"/>
                        </a:solidFill>
                      </a:rPr>
                    </a:br>
                    <a:r>
                      <a:rPr lang="en-US" altLang="en-US" sz="800" b="0" dirty="0">
                        <a:solidFill>
                          <a:srgbClr val="5D5D5D"/>
                        </a:solidFill>
                      </a:rPr>
                      <a:t>$50,000</a:t>
                    </a:r>
                    <a:br>
                      <a:rPr lang="en-US" altLang="en-US" sz="800" b="0" dirty="0">
                        <a:solidFill>
                          <a:srgbClr val="5D5D5D"/>
                        </a:solidFill>
                      </a:rPr>
                    </a:br>
                    <a:r>
                      <a:rPr lang="en-US" altLang="en-US" sz="800" b="0" dirty="0">
                        <a:solidFill>
                          <a:srgbClr val="5D5D5D"/>
                        </a:solidFill>
                      </a:rPr>
                      <a:t>$0</a:t>
                    </a:r>
                  </a:p>
                </p:txBody>
              </p:sp>
              <p:sp>
                <p:nvSpPr>
                  <p:cNvPr id="13" name="Line 55"/>
                  <p:cNvSpPr>
                    <a:spLocks noChangeShapeType="1"/>
                  </p:cNvSpPr>
                  <p:nvPr/>
                </p:nvSpPr>
                <p:spPr bwMode="auto">
                  <a:xfrm flipH="1">
                    <a:off x="1764281" y="3512343"/>
                    <a:ext cx="550294" cy="78581"/>
                  </a:xfrm>
                  <a:prstGeom prst="line">
                    <a:avLst/>
                  </a:prstGeom>
                  <a:noFill/>
                  <a:ln w="57150">
                    <a:solidFill>
                      <a:schemeClr val="accent2"/>
                    </a:solidFill>
                    <a:round/>
                    <a:headEnd/>
                    <a:tailEnd type="triangle" w="med" len="med"/>
                  </a:ln>
                  <a:effectLst/>
                </p:spPr>
                <p:txBody>
                  <a:bodyPr wrap="none" anchor="ctr"/>
                  <a:lstStyle/>
                  <a:p>
                    <a:endParaRPr lang="en-US" sz="1200" dirty="0">
                      <a:latin typeface="Arial"/>
                      <a:cs typeface="Arial"/>
                    </a:endParaRPr>
                  </a:p>
                </p:txBody>
              </p:sp>
              <p:sp>
                <p:nvSpPr>
                  <p:cNvPr id="14" name="Rectangle 4"/>
                  <p:cNvSpPr>
                    <a:spLocks noChangeArrowheads="1"/>
                  </p:cNvSpPr>
                  <p:nvPr/>
                </p:nvSpPr>
                <p:spPr bwMode="auto">
                  <a:xfrm>
                    <a:off x="2325756" y="3305926"/>
                    <a:ext cx="979377" cy="35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rgbClr val="5D5D5D"/>
                        </a:solidFill>
                      </a:rPr>
                      <a:t>$384,000</a:t>
                    </a:r>
                  </a:p>
                </p:txBody>
              </p:sp>
              <p:sp>
                <p:nvSpPr>
                  <p:cNvPr id="15" name="Rectangle 4"/>
                  <p:cNvSpPr>
                    <a:spLocks noChangeArrowheads="1"/>
                  </p:cNvSpPr>
                  <p:nvPr/>
                </p:nvSpPr>
                <p:spPr bwMode="auto">
                  <a:xfrm>
                    <a:off x="5844907" y="4543959"/>
                    <a:ext cx="901999" cy="35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rgbClr val="5D5D5D"/>
                        </a:solidFill>
                      </a:rPr>
                      <a:t>25 years</a:t>
                    </a:r>
                  </a:p>
                </p:txBody>
              </p:sp>
              <p:sp>
                <p:nvSpPr>
                  <p:cNvPr id="30" name="Line 55"/>
                  <p:cNvSpPr>
                    <a:spLocks noChangeShapeType="1"/>
                  </p:cNvSpPr>
                  <p:nvPr/>
                </p:nvSpPr>
                <p:spPr bwMode="auto">
                  <a:xfrm flipH="1">
                    <a:off x="6475837" y="4913932"/>
                    <a:ext cx="0" cy="548772"/>
                  </a:xfrm>
                  <a:prstGeom prst="line">
                    <a:avLst/>
                  </a:prstGeom>
                  <a:noFill/>
                  <a:ln w="57150">
                    <a:solidFill>
                      <a:schemeClr val="accent2"/>
                    </a:solidFill>
                    <a:round/>
                    <a:headEnd/>
                    <a:tailEnd type="triangle" w="med" len="med"/>
                  </a:ln>
                  <a:effectLst/>
                </p:spPr>
                <p:txBody>
                  <a:bodyPr wrap="none" anchor="ctr"/>
                  <a:lstStyle/>
                  <a:p>
                    <a:endParaRPr lang="en-US" sz="1200" dirty="0">
                      <a:latin typeface="Arial"/>
                      <a:cs typeface="Arial"/>
                    </a:endParaRPr>
                  </a:p>
                </p:txBody>
              </p:sp>
            </p:grpSp>
          </p:grpSp>
        </p:grpSp>
      </p:grpSp>
      <p:sp>
        <p:nvSpPr>
          <p:cNvPr id="27" name="Rectangle 4"/>
          <p:cNvSpPr txBox="1">
            <a:spLocks noChangeArrowheads="1"/>
          </p:cNvSpPr>
          <p:nvPr/>
        </p:nvSpPr>
        <p:spPr>
          <a:xfrm>
            <a:off x="1648635" y="533400"/>
            <a:ext cx="6952439"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Crunching the Numbers – </a:t>
            </a:r>
            <a:br>
              <a:rPr lang="en-US" sz="3800" dirty="0"/>
            </a:br>
            <a:r>
              <a:rPr lang="en-US" sz="3400" dirty="0"/>
              <a:t>Calculating Your Retirement Investment Goal</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r>
              <a:rPr lang="en-US" dirty="0"/>
              <a:t>Crunching the Numbers – </a:t>
            </a:r>
            <a:br>
              <a:rPr lang="en-US" dirty="0"/>
            </a:br>
            <a:r>
              <a:rPr lang="en-US" sz="3400" b="0" dirty="0"/>
              <a:t>Account for Inflation</a:t>
            </a:r>
          </a:p>
        </p:txBody>
      </p:sp>
      <p:sp>
        <p:nvSpPr>
          <p:cNvPr id="46083" name="Rectangle 8"/>
          <p:cNvSpPr>
            <a:spLocks noGrp="1" noChangeArrowheads="1"/>
          </p:cNvSpPr>
          <p:nvPr>
            <p:ph type="body" sz="half" idx="4294967295"/>
          </p:nvPr>
        </p:nvSpPr>
        <p:spPr>
          <a:xfrm>
            <a:off x="1704557" y="1906303"/>
            <a:ext cx="6768940" cy="1143000"/>
          </a:xfrm>
        </p:spPr>
        <p:txBody>
          <a:bodyPr>
            <a:noAutofit/>
          </a:bodyPr>
          <a:lstStyle/>
          <a:p>
            <a:pPr marL="228600" indent="-228600"/>
            <a:r>
              <a:rPr lang="en-US" sz="1500" dirty="0"/>
              <a:t>Inflation reduces the purchasing power of today’s dollars</a:t>
            </a:r>
          </a:p>
          <a:p>
            <a:pPr marL="228600" indent="-228600">
              <a:spcAft>
                <a:spcPts val="600"/>
              </a:spcAft>
            </a:pPr>
            <a:r>
              <a:rPr lang="en-US" sz="1500" dirty="0"/>
              <a:t>Average annual rate of inflation is 2.2% over last 20 years</a:t>
            </a:r>
            <a:br>
              <a:rPr lang="en-US" sz="1500" dirty="0"/>
            </a:br>
            <a:r>
              <a:rPr lang="en-US" sz="1500" dirty="0"/>
              <a:t> (Source: U.S. Department of Labor consumer price index data, 2019)</a:t>
            </a:r>
          </a:p>
          <a:p>
            <a:endParaRPr lang="en-US" sz="1500" dirty="0"/>
          </a:p>
        </p:txBody>
      </p:sp>
      <p:sp>
        <p:nvSpPr>
          <p:cNvPr id="46087" name="Text Box 20"/>
          <p:cNvSpPr txBox="1">
            <a:spLocks noChangeArrowheads="1"/>
          </p:cNvSpPr>
          <p:nvPr/>
        </p:nvSpPr>
        <p:spPr bwMode="auto">
          <a:xfrm>
            <a:off x="7097202" y="3291065"/>
            <a:ext cx="1961073" cy="1631216"/>
          </a:xfrm>
          <a:prstGeom prst="rect">
            <a:avLst/>
          </a:prstGeom>
          <a:noFill/>
          <a:ln w="9525">
            <a:noFill/>
            <a:miter lim="800000"/>
            <a:headEnd/>
            <a:tailEnd/>
          </a:ln>
        </p:spPr>
        <p:txBody>
          <a:bodyPr wrap="square">
            <a:spAutoFit/>
          </a:bodyPr>
          <a:lstStyle/>
          <a:p>
            <a:pPr marL="171450" indent="-171450">
              <a:spcAft>
                <a:spcPts val="600"/>
              </a:spcAft>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cs typeface="Arial"/>
              </a:rPr>
              <a:t>$5,000 invested annually</a:t>
            </a:r>
          </a:p>
          <a:p>
            <a:pPr marL="171450" indent="-171450">
              <a:spcAft>
                <a:spcPts val="600"/>
              </a:spcAft>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cs typeface="Arial"/>
              </a:rPr>
              <a:t>6% rate of return</a:t>
            </a:r>
          </a:p>
          <a:p>
            <a:pPr marL="171450" indent="-171450">
              <a:spcAft>
                <a:spcPts val="600"/>
              </a:spcAft>
              <a:buClr>
                <a:srgbClr val="5D5D5D"/>
              </a:buClr>
              <a:buSzPct val="50000"/>
              <a:buFont typeface="Wingdings" panose="05000000000000000000" pitchFamily="2" charset="2"/>
              <a:buChar char="l"/>
            </a:pPr>
            <a:r>
              <a:rPr lang="en-US" dirty="0">
                <a:solidFill>
                  <a:srgbClr val="5D5D5D"/>
                </a:solidFill>
                <a:latin typeface="Calibri" panose="020F0502020204030204" pitchFamily="34" charset="0"/>
                <a:cs typeface="Arial"/>
              </a:rPr>
              <a:t>2.2% annual inflation </a:t>
            </a:r>
          </a:p>
        </p:txBody>
      </p:sp>
      <p:grpSp>
        <p:nvGrpSpPr>
          <p:cNvPr id="4" name="Group 3">
            <a:extLst>
              <a:ext uri="{FF2B5EF4-FFF2-40B4-BE49-F238E27FC236}">
                <a16:creationId xmlns:a16="http://schemas.microsoft.com/office/drawing/2014/main" id="{12170BA8-688A-401B-9FD7-01EC4B3239D2}"/>
              </a:ext>
            </a:extLst>
          </p:cNvPr>
          <p:cNvGrpSpPr/>
          <p:nvPr/>
        </p:nvGrpSpPr>
        <p:grpSpPr>
          <a:xfrm>
            <a:off x="1594014" y="2219325"/>
            <a:ext cx="6474199" cy="3472397"/>
            <a:chOff x="849114" y="2210330"/>
            <a:chExt cx="6758453" cy="3695615"/>
          </a:xfrm>
        </p:grpSpPr>
        <p:grpSp>
          <p:nvGrpSpPr>
            <p:cNvPr id="3" name="Group 2">
              <a:extLst>
                <a:ext uri="{FF2B5EF4-FFF2-40B4-BE49-F238E27FC236}">
                  <a16:creationId xmlns:a16="http://schemas.microsoft.com/office/drawing/2014/main" id="{CE94CDBB-0C75-4D9B-BB2B-3FFC99D63800}"/>
                </a:ext>
              </a:extLst>
            </p:cNvPr>
            <p:cNvGrpSpPr/>
            <p:nvPr/>
          </p:nvGrpSpPr>
          <p:grpSpPr>
            <a:xfrm>
              <a:off x="849114" y="2210330"/>
              <a:ext cx="6758453" cy="3695615"/>
              <a:chOff x="1032147" y="2057399"/>
              <a:chExt cx="6216379" cy="427978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6" y="2057399"/>
                <a:ext cx="5467350" cy="3886200"/>
              </a:xfrm>
              <a:prstGeom prst="rect">
                <a:avLst/>
              </a:prstGeom>
            </p:spPr>
          </p:pic>
          <p:sp>
            <p:nvSpPr>
              <p:cNvPr id="12" name="Rectangle 4"/>
              <p:cNvSpPr>
                <a:spLocks noChangeArrowheads="1"/>
              </p:cNvSpPr>
              <p:nvPr/>
            </p:nvSpPr>
            <p:spPr bwMode="auto">
              <a:xfrm>
                <a:off x="1032147" y="3542532"/>
                <a:ext cx="790591" cy="257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ts val="600"/>
                  </a:spcBef>
                  <a:spcAft>
                    <a:spcPts val="600"/>
                  </a:spcAft>
                  <a:buClrTx/>
                  <a:buSzTx/>
                  <a:buFontTx/>
                  <a:buNone/>
                  <a:defRPr/>
                </a:pPr>
                <a:r>
                  <a:rPr lang="en-US" altLang="en-US" sz="900" b="0" dirty="0">
                    <a:solidFill>
                      <a:srgbClr val="5D5D5D"/>
                    </a:solidFill>
                  </a:rPr>
                  <a:t>$400,000</a:t>
                </a:r>
                <a:br>
                  <a:rPr lang="en-US" altLang="en-US" sz="900" b="0" dirty="0">
                    <a:solidFill>
                      <a:srgbClr val="5D5D5D"/>
                    </a:solidFill>
                  </a:rPr>
                </a:br>
                <a:r>
                  <a:rPr lang="en-US" altLang="en-US" sz="900" b="0" dirty="0">
                    <a:solidFill>
                      <a:srgbClr val="5D5D5D"/>
                    </a:solidFill>
                  </a:rPr>
                  <a:t>$350,000</a:t>
                </a:r>
                <a:br>
                  <a:rPr lang="en-US" altLang="en-US" sz="900" b="0" dirty="0">
                    <a:solidFill>
                      <a:srgbClr val="5D5D5D"/>
                    </a:solidFill>
                  </a:rPr>
                </a:br>
                <a:r>
                  <a:rPr lang="en-US" altLang="en-US" sz="900" b="0" dirty="0">
                    <a:solidFill>
                      <a:srgbClr val="5D5D5D"/>
                    </a:solidFill>
                  </a:rPr>
                  <a:t>$300,000</a:t>
                </a:r>
                <a:br>
                  <a:rPr lang="en-US" altLang="en-US" sz="900" b="0" dirty="0">
                    <a:solidFill>
                      <a:srgbClr val="5D5D5D"/>
                    </a:solidFill>
                  </a:rPr>
                </a:br>
                <a:r>
                  <a:rPr lang="en-US" altLang="en-US" sz="900" b="0" dirty="0">
                    <a:solidFill>
                      <a:srgbClr val="5D5D5D"/>
                    </a:solidFill>
                  </a:rPr>
                  <a:t>$250,000</a:t>
                </a:r>
                <a:br>
                  <a:rPr lang="en-US" altLang="en-US" sz="900" b="0" dirty="0">
                    <a:solidFill>
                      <a:srgbClr val="5D5D5D"/>
                    </a:solidFill>
                  </a:rPr>
                </a:br>
                <a:r>
                  <a:rPr lang="en-US" altLang="en-US" sz="900" b="0" dirty="0">
                    <a:solidFill>
                      <a:srgbClr val="5D5D5D"/>
                    </a:solidFill>
                  </a:rPr>
                  <a:t>$200,000</a:t>
                </a:r>
                <a:br>
                  <a:rPr lang="en-US" altLang="en-US" sz="900" b="0" dirty="0">
                    <a:solidFill>
                      <a:srgbClr val="5D5D5D"/>
                    </a:solidFill>
                  </a:rPr>
                </a:br>
                <a:r>
                  <a:rPr lang="en-US" altLang="en-US" sz="900" b="0" dirty="0">
                    <a:solidFill>
                      <a:srgbClr val="5D5D5D"/>
                    </a:solidFill>
                  </a:rPr>
                  <a:t>$150,000</a:t>
                </a:r>
                <a:br>
                  <a:rPr lang="en-US" altLang="en-US" sz="900" b="0" dirty="0">
                    <a:solidFill>
                      <a:srgbClr val="5D5D5D"/>
                    </a:solidFill>
                  </a:rPr>
                </a:br>
                <a:r>
                  <a:rPr lang="en-US" altLang="en-US" sz="900" b="0" dirty="0">
                    <a:solidFill>
                      <a:srgbClr val="5D5D5D"/>
                    </a:solidFill>
                  </a:rPr>
                  <a:t>$100,000</a:t>
                </a:r>
                <a:br>
                  <a:rPr lang="en-US" altLang="en-US" sz="900" b="0" dirty="0">
                    <a:solidFill>
                      <a:srgbClr val="5D5D5D"/>
                    </a:solidFill>
                  </a:rPr>
                </a:br>
                <a:r>
                  <a:rPr lang="en-US" altLang="en-US" sz="900" b="0" dirty="0">
                    <a:solidFill>
                      <a:srgbClr val="5D5D5D"/>
                    </a:solidFill>
                  </a:rPr>
                  <a:t>$50,000</a:t>
                </a:r>
                <a:br>
                  <a:rPr lang="en-US" altLang="en-US" sz="900" b="0" dirty="0">
                    <a:solidFill>
                      <a:srgbClr val="5D5D5D"/>
                    </a:solidFill>
                  </a:rPr>
                </a:br>
                <a:r>
                  <a:rPr lang="en-US" altLang="en-US" sz="900" b="0" dirty="0">
                    <a:solidFill>
                      <a:srgbClr val="5D5D5D"/>
                    </a:solidFill>
                  </a:rPr>
                  <a:t>$0</a:t>
                </a:r>
              </a:p>
            </p:txBody>
          </p:sp>
          <p:sp>
            <p:nvSpPr>
              <p:cNvPr id="13" name="Rectangle 4"/>
              <p:cNvSpPr>
                <a:spLocks noChangeArrowheads="1"/>
              </p:cNvSpPr>
              <p:nvPr/>
            </p:nvSpPr>
            <p:spPr bwMode="auto">
              <a:xfrm>
                <a:off x="5439298" y="3423722"/>
                <a:ext cx="818635" cy="3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chemeClr val="accent3"/>
                    </a:solidFill>
                  </a:rPr>
                  <a:t>$395,000</a:t>
                </a:r>
              </a:p>
            </p:txBody>
          </p:sp>
          <p:sp>
            <p:nvSpPr>
              <p:cNvPr id="14" name="Rectangle 116"/>
              <p:cNvSpPr>
                <a:spLocks noChangeArrowheads="1"/>
              </p:cNvSpPr>
              <p:nvPr/>
            </p:nvSpPr>
            <p:spPr bwMode="auto">
              <a:xfrm>
                <a:off x="1673722" y="6050116"/>
                <a:ext cx="5467350" cy="28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750" b="0" dirty="0">
                    <a:solidFill>
                      <a:srgbClr val="5D5D5D"/>
                    </a:solidFill>
                  </a:rPr>
                  <a:t>1   2    3   4    5   6    7    8    9  10  11  12  13  14  15  16  17 18  19  20  21  22  23  24  25 26  27  28  29  30</a:t>
                </a:r>
              </a:p>
            </p:txBody>
          </p:sp>
          <p:sp>
            <p:nvSpPr>
              <p:cNvPr id="15" name="Rectangle 4"/>
              <p:cNvSpPr>
                <a:spLocks noChangeArrowheads="1"/>
              </p:cNvSpPr>
              <p:nvPr/>
            </p:nvSpPr>
            <p:spPr bwMode="auto">
              <a:xfrm>
                <a:off x="1144163" y="3051583"/>
                <a:ext cx="1231946" cy="3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Nominal dollars</a:t>
                </a:r>
              </a:p>
            </p:txBody>
          </p:sp>
          <p:sp>
            <p:nvSpPr>
              <p:cNvPr id="17" name="Rectangle 4"/>
              <p:cNvSpPr>
                <a:spLocks noChangeArrowheads="1"/>
              </p:cNvSpPr>
              <p:nvPr/>
            </p:nvSpPr>
            <p:spPr bwMode="auto">
              <a:xfrm>
                <a:off x="5497549" y="4408202"/>
                <a:ext cx="818635" cy="3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chemeClr val="accent4"/>
                    </a:solidFill>
                  </a:rPr>
                  <a:t>$205,000</a:t>
                </a:r>
              </a:p>
            </p:txBody>
          </p:sp>
          <p:sp>
            <p:nvSpPr>
              <p:cNvPr id="10" name="Rectangle 9"/>
              <p:cNvSpPr/>
              <p:nvPr/>
            </p:nvSpPr>
            <p:spPr>
              <a:xfrm>
                <a:off x="1102223" y="3143250"/>
                <a:ext cx="186382" cy="180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Rectangle 25"/>
              <p:cNvSpPr/>
              <p:nvPr/>
            </p:nvSpPr>
            <p:spPr>
              <a:xfrm>
                <a:off x="2485341" y="3133725"/>
                <a:ext cx="186382" cy="180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18" name="Rectangle 4"/>
            <p:cNvSpPr>
              <a:spLocks noChangeArrowheads="1"/>
            </p:cNvSpPr>
            <p:nvPr/>
          </p:nvSpPr>
          <p:spPr bwMode="auto">
            <a:xfrm>
              <a:off x="2492436" y="3063066"/>
              <a:ext cx="1466404" cy="31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Inflation adjusted</a:t>
              </a:r>
            </a:p>
          </p:txBody>
        </p:sp>
      </p:gr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325" y="1607667"/>
            <a:ext cx="6543675" cy="4364508"/>
          </a:xfrm>
          <a:prstGeom prst="rect">
            <a:avLst/>
          </a:prstGeom>
        </p:spPr>
      </p:pic>
      <p:sp>
        <p:nvSpPr>
          <p:cNvPr id="48131" name="Rectangle 6"/>
          <p:cNvSpPr>
            <a:spLocks noGrp="1" noChangeArrowheads="1"/>
          </p:cNvSpPr>
          <p:nvPr>
            <p:ph type="body" sz="half" idx="4294967295"/>
          </p:nvPr>
        </p:nvSpPr>
        <p:spPr>
          <a:xfrm>
            <a:off x="1524000" y="1828800"/>
            <a:ext cx="4276724" cy="3629025"/>
          </a:xfrm>
        </p:spPr>
        <p:txBody>
          <a:bodyPr/>
          <a:lstStyle/>
          <a:p>
            <a:r>
              <a:rPr lang="en-US" sz="2400" dirty="0"/>
              <a:t>Tax deferral can help your money grow</a:t>
            </a:r>
          </a:p>
          <a:p>
            <a:r>
              <a:rPr lang="en-US" sz="2400" dirty="0"/>
              <a:t>Take full advantage of 401(k)s </a:t>
            </a:r>
            <a:br>
              <a:rPr lang="en-US" sz="2400" dirty="0"/>
            </a:br>
            <a:r>
              <a:rPr lang="en-US" sz="2400" dirty="0"/>
              <a:t>and other employer-sponsored retirement plans</a:t>
            </a:r>
          </a:p>
          <a:p>
            <a:r>
              <a:rPr lang="en-US" sz="2400" dirty="0"/>
              <a:t>Contribute to a traditional </a:t>
            </a:r>
            <a:br>
              <a:rPr lang="en-US" sz="2400" dirty="0"/>
            </a:br>
            <a:r>
              <a:rPr lang="en-US" sz="2400" dirty="0"/>
              <a:t>or Roth IRA if you qualify</a:t>
            </a:r>
          </a:p>
        </p:txBody>
      </p:sp>
      <p:sp>
        <p:nvSpPr>
          <p:cNvPr id="6" name="Rectangle 2"/>
          <p:cNvSpPr>
            <a:spLocks noGrp="1" noChangeArrowheads="1"/>
          </p:cNvSpPr>
          <p:nvPr>
            <p:ph type="title"/>
          </p:nvPr>
        </p:nvSpPr>
        <p:spPr>
          <a:xfrm>
            <a:off x="1524000" y="533400"/>
            <a:ext cx="6308852" cy="1219200"/>
          </a:xfrm>
        </p:spPr>
        <p:txBody>
          <a:bodyPr>
            <a:noAutofit/>
          </a:bodyPr>
          <a:lstStyle/>
          <a:p>
            <a:r>
              <a:rPr lang="en-US" dirty="0"/>
              <a:t>Tax-Advantaged Savings Vehicles </a:t>
            </a:r>
            <a:br>
              <a:rPr lang="en-US" dirty="0"/>
            </a:br>
            <a:endParaRPr lang="en-US" sz="3400" b="0" dirty="0"/>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596966" y="265937"/>
            <a:ext cx="7234518" cy="1219200"/>
          </a:xfrm>
        </p:spPr>
        <p:txBody>
          <a:bodyPr>
            <a:noAutofit/>
          </a:bodyPr>
          <a:lstStyle/>
          <a:p>
            <a:r>
              <a:rPr lang="en-US" sz="3000" dirty="0"/>
              <a:t>Tax-Advantaged Savings Vehicles –</a:t>
            </a:r>
            <a:br>
              <a:rPr lang="en-US" sz="3000" dirty="0"/>
            </a:br>
            <a:r>
              <a:rPr lang="en-US" sz="3000" b="0" dirty="0"/>
              <a:t>The Value of Tax Deferral</a:t>
            </a:r>
          </a:p>
        </p:txBody>
      </p:sp>
      <p:sp>
        <p:nvSpPr>
          <p:cNvPr id="50180" name="Text Box 13"/>
          <p:cNvSpPr txBox="1">
            <a:spLocks noChangeArrowheads="1"/>
          </p:cNvSpPr>
          <p:nvPr/>
        </p:nvSpPr>
        <p:spPr bwMode="auto">
          <a:xfrm>
            <a:off x="6832600" y="2239476"/>
            <a:ext cx="2209800" cy="2708434"/>
          </a:xfrm>
          <a:prstGeom prst="rect">
            <a:avLst/>
          </a:prstGeom>
          <a:noFill/>
          <a:ln w="9525">
            <a:noFill/>
            <a:miter lim="800000"/>
            <a:headEnd/>
            <a:tailEnd/>
          </a:ln>
        </p:spPr>
        <p:txBody>
          <a:bodyPr wrap="square">
            <a:spAutoFit/>
          </a:bodyPr>
          <a:lstStyle/>
          <a:p>
            <a:pPr marL="171450" indent="-171450">
              <a:spcBef>
                <a:spcPct val="50000"/>
              </a:spcBef>
              <a:buClr>
                <a:schemeClr val="accent1"/>
              </a:buClr>
              <a:buSzPct val="50000"/>
              <a:buFont typeface="Wingdings" panose="05000000000000000000" pitchFamily="2" charset="2"/>
              <a:buChar char="l"/>
            </a:pPr>
            <a:r>
              <a:rPr lang="en-US" sz="2000" dirty="0">
                <a:solidFill>
                  <a:srgbClr val="5D5D5D"/>
                </a:solidFill>
              </a:rPr>
              <a:t>$10,000 invested in Year 1</a:t>
            </a:r>
          </a:p>
          <a:p>
            <a:pPr marL="171450" indent="-171450">
              <a:spcBef>
                <a:spcPct val="50000"/>
              </a:spcBef>
              <a:buClr>
                <a:schemeClr val="accent1"/>
              </a:buClr>
              <a:buSzPct val="50000"/>
              <a:buFont typeface="Wingdings" panose="05000000000000000000" pitchFamily="2" charset="2"/>
              <a:buChar char="l"/>
            </a:pPr>
            <a:r>
              <a:rPr lang="en-US" sz="2000" dirty="0">
                <a:solidFill>
                  <a:srgbClr val="5D5D5D"/>
                </a:solidFill>
              </a:rPr>
              <a:t> 6% annual growth rate</a:t>
            </a:r>
          </a:p>
          <a:p>
            <a:pPr marL="171450" indent="-171450">
              <a:spcBef>
                <a:spcPct val="50000"/>
              </a:spcBef>
              <a:buClr>
                <a:schemeClr val="accent1"/>
              </a:buClr>
              <a:buSzPct val="50000"/>
              <a:buFont typeface="Wingdings" panose="05000000000000000000" pitchFamily="2" charset="2"/>
              <a:buChar char="l"/>
            </a:pPr>
            <a:r>
              <a:rPr lang="en-US" sz="2000" dirty="0">
                <a:solidFill>
                  <a:srgbClr val="5D5D5D"/>
                </a:solidFill>
              </a:rPr>
              <a:t> 24% tax bracket</a:t>
            </a:r>
          </a:p>
          <a:p>
            <a:pPr marL="171450" indent="-171450">
              <a:spcBef>
                <a:spcPct val="50000"/>
              </a:spcBef>
              <a:buClr>
                <a:schemeClr val="accent1"/>
              </a:buClr>
              <a:buSzPct val="50000"/>
              <a:buFont typeface="Wingdings" panose="05000000000000000000" pitchFamily="2" charset="2"/>
              <a:buChar char="l"/>
            </a:pPr>
            <a:r>
              <a:rPr lang="en-US" sz="2000" dirty="0">
                <a:solidFill>
                  <a:srgbClr val="5D5D5D"/>
                </a:solidFill>
              </a:rPr>
              <a:t> Taxes paid with account assets</a:t>
            </a:r>
          </a:p>
        </p:txBody>
      </p:sp>
      <p:sp>
        <p:nvSpPr>
          <p:cNvPr id="20" name="Rectangle 4"/>
          <p:cNvSpPr>
            <a:spLocks noChangeArrowheads="1"/>
          </p:cNvSpPr>
          <p:nvPr/>
        </p:nvSpPr>
        <p:spPr bwMode="auto">
          <a:xfrm>
            <a:off x="2343420" y="1639978"/>
            <a:ext cx="406742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Taxable vs. Tax Deferred Growth</a:t>
            </a:r>
          </a:p>
        </p:txBody>
      </p:sp>
      <p:grpSp>
        <p:nvGrpSpPr>
          <p:cNvPr id="4" name="Group 3">
            <a:extLst>
              <a:ext uri="{FF2B5EF4-FFF2-40B4-BE49-F238E27FC236}">
                <a16:creationId xmlns:a16="http://schemas.microsoft.com/office/drawing/2014/main" id="{4B120A30-8E7B-4082-9EB9-754EA4203AAE}"/>
              </a:ext>
            </a:extLst>
          </p:cNvPr>
          <p:cNvGrpSpPr/>
          <p:nvPr/>
        </p:nvGrpSpPr>
        <p:grpSpPr>
          <a:xfrm>
            <a:off x="2556343" y="2015696"/>
            <a:ext cx="4395653" cy="326520"/>
            <a:chOff x="1899118" y="1796863"/>
            <a:chExt cx="4395653" cy="326520"/>
          </a:xfrm>
        </p:grpSpPr>
        <p:sp>
          <p:nvSpPr>
            <p:cNvPr id="12" name="Rectangle 11"/>
            <p:cNvSpPr/>
            <p:nvPr/>
          </p:nvSpPr>
          <p:spPr>
            <a:xfrm>
              <a:off x="1899118" y="1921427"/>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Rectangle 16"/>
            <p:cNvSpPr/>
            <p:nvPr/>
          </p:nvSpPr>
          <p:spPr>
            <a:xfrm>
              <a:off x="3746968" y="1914037"/>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TextBox 17"/>
            <p:cNvSpPr txBox="1"/>
            <p:nvPr/>
          </p:nvSpPr>
          <p:spPr>
            <a:xfrm>
              <a:off x="1975952" y="1815606"/>
              <a:ext cx="2470969" cy="307777"/>
            </a:xfrm>
            <a:prstGeom prst="rect">
              <a:avLst/>
            </a:prstGeom>
            <a:noFill/>
          </p:spPr>
          <p:txBody>
            <a:bodyPr wrap="square" rtlCol="0">
              <a:spAutoFit/>
            </a:bodyPr>
            <a:lstStyle/>
            <a:p>
              <a:r>
                <a:rPr lang="en-US" sz="1400" dirty="0">
                  <a:solidFill>
                    <a:srgbClr val="5D5D5D"/>
                  </a:solidFill>
                </a:rPr>
                <a:t>Taxable investment</a:t>
              </a:r>
            </a:p>
          </p:txBody>
        </p:sp>
        <p:sp>
          <p:nvSpPr>
            <p:cNvPr id="22" name="TextBox 21"/>
            <p:cNvSpPr txBox="1"/>
            <p:nvPr/>
          </p:nvSpPr>
          <p:spPr>
            <a:xfrm>
              <a:off x="3823802" y="1796863"/>
              <a:ext cx="2470969" cy="307777"/>
            </a:xfrm>
            <a:prstGeom prst="rect">
              <a:avLst/>
            </a:prstGeom>
            <a:noFill/>
          </p:spPr>
          <p:txBody>
            <a:bodyPr wrap="square" rtlCol="0">
              <a:spAutoFit/>
            </a:bodyPr>
            <a:lstStyle/>
            <a:p>
              <a:r>
                <a:rPr lang="en-US" sz="1400" dirty="0">
                  <a:solidFill>
                    <a:srgbClr val="5D5D5D"/>
                  </a:solidFill>
                </a:rPr>
                <a:t>Tax-deferred investment</a:t>
              </a:r>
            </a:p>
          </p:txBody>
        </p:sp>
      </p:grpSp>
      <p:sp>
        <p:nvSpPr>
          <p:cNvPr id="26" name="Rectangle 25"/>
          <p:cNvSpPr/>
          <p:nvPr/>
        </p:nvSpPr>
        <p:spPr>
          <a:xfrm>
            <a:off x="1539182" y="2343672"/>
            <a:ext cx="115568" cy="1269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88943" y="2787626"/>
            <a:ext cx="115568" cy="1269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582178" y="5121018"/>
            <a:ext cx="115568" cy="1269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4B46792-BDED-4606-BC9D-8C2242A15031}"/>
              </a:ext>
            </a:extLst>
          </p:cNvPr>
          <p:cNvGrpSpPr/>
          <p:nvPr/>
        </p:nvGrpSpPr>
        <p:grpSpPr>
          <a:xfrm>
            <a:off x="1536210" y="2124998"/>
            <a:ext cx="6939375" cy="3721287"/>
            <a:chOff x="288439" y="1711100"/>
            <a:chExt cx="9078594" cy="4868457"/>
          </a:xfrm>
        </p:grpSpPr>
        <p:graphicFrame>
          <p:nvGraphicFramePr>
            <p:cNvPr id="29" name="Chart 28"/>
            <p:cNvGraphicFramePr>
              <a:graphicFrameLocks/>
            </p:cNvGraphicFramePr>
            <p:nvPr>
              <p:extLst>
                <p:ext uri="{D42A27DB-BD31-4B8C-83A1-F6EECF244321}">
                  <p14:modId xmlns:p14="http://schemas.microsoft.com/office/powerpoint/2010/main" val="3536346134"/>
                </p:ext>
              </p:extLst>
            </p:nvPr>
          </p:nvGraphicFramePr>
          <p:xfrm>
            <a:off x="776512" y="1711100"/>
            <a:ext cx="5924550" cy="3729353"/>
          </p:xfrm>
          <a:graphic>
            <a:graphicData uri="http://schemas.openxmlformats.org/drawingml/2006/chart">
              <c:chart xmlns:c="http://schemas.openxmlformats.org/drawingml/2006/chart" xmlns:r="http://schemas.openxmlformats.org/officeDocument/2006/relationships" r:id="rId3"/>
            </a:graphicData>
          </a:graphic>
        </p:graphicFrame>
        <p:sp>
          <p:nvSpPr>
            <p:cNvPr id="50185" name="Text Box 26"/>
            <p:cNvSpPr txBox="1">
              <a:spLocks noChangeArrowheads="1"/>
            </p:cNvSpPr>
            <p:nvPr/>
          </p:nvSpPr>
          <p:spPr bwMode="auto">
            <a:xfrm>
              <a:off x="428131" y="5975573"/>
              <a:ext cx="8938902" cy="603984"/>
            </a:xfrm>
            <a:prstGeom prst="rect">
              <a:avLst/>
            </a:prstGeom>
            <a:noFill/>
            <a:ln w="9525">
              <a:noFill/>
              <a:miter lim="800000"/>
              <a:headEnd/>
              <a:tailEnd/>
            </a:ln>
          </p:spPr>
          <p:txBody>
            <a:bodyPr wrap="square">
              <a:spAutoFit/>
            </a:bodyPr>
            <a:lstStyle/>
            <a:p>
              <a:pPr>
                <a:spcBef>
                  <a:spcPct val="50000"/>
                </a:spcBef>
              </a:pPr>
              <a:r>
                <a:rPr lang="en-US" sz="800" dirty="0">
                  <a:solidFill>
                    <a:srgbClr val="5D5D5D"/>
                  </a:solidFill>
                  <a:latin typeface="Calibri" panose="020F0502020204030204" pitchFamily="34" charset="0"/>
                </a:rPr>
                <a:t>This is a hypothetical example and is not intended to reflect the actual performance of any specific investment. Investment fees and expenses, which are generally different for taxable and tax-deferred investments, have not been deducted. If they had been, the results would have been lower. The lower maximum tax rates on capital gains and qualifying dividends would generally make the taxable investment more favorable than shown in this chart.</a:t>
              </a:r>
            </a:p>
          </p:txBody>
        </p:sp>
        <p:sp>
          <p:nvSpPr>
            <p:cNvPr id="23" name="Rectangle 4"/>
            <p:cNvSpPr>
              <a:spLocks noChangeArrowheads="1"/>
            </p:cNvSpPr>
            <p:nvPr/>
          </p:nvSpPr>
          <p:spPr bwMode="auto">
            <a:xfrm>
              <a:off x="1971427" y="5498848"/>
              <a:ext cx="4067422" cy="3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100" b="0" dirty="0">
                  <a:solidFill>
                    <a:srgbClr val="5D5D5D"/>
                  </a:solidFill>
                </a:rPr>
                <a:t>Balance at end of year</a:t>
              </a:r>
            </a:p>
          </p:txBody>
        </p:sp>
        <p:sp>
          <p:nvSpPr>
            <p:cNvPr id="24" name="Rectangle 4"/>
            <p:cNvSpPr>
              <a:spLocks noChangeArrowheads="1"/>
            </p:cNvSpPr>
            <p:nvPr/>
          </p:nvSpPr>
          <p:spPr bwMode="auto">
            <a:xfrm rot="16200000">
              <a:off x="-722947" y="3404228"/>
              <a:ext cx="2365869" cy="3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100" b="0" dirty="0">
                  <a:solidFill>
                    <a:srgbClr val="5D5D5D"/>
                  </a:solidFill>
                </a:rPr>
                <a:t>Investment value</a:t>
              </a:r>
            </a:p>
          </p:txBody>
        </p:sp>
        <p:sp>
          <p:nvSpPr>
            <p:cNvPr id="30" name="TextBox 29"/>
            <p:cNvSpPr txBox="1"/>
            <p:nvPr/>
          </p:nvSpPr>
          <p:spPr>
            <a:xfrm>
              <a:off x="4305881" y="2084625"/>
              <a:ext cx="2066925" cy="756741"/>
            </a:xfrm>
            <a:prstGeom prst="rect">
              <a:avLst/>
            </a:prstGeom>
            <a:noFill/>
          </p:spPr>
          <p:txBody>
            <a:bodyPr wrap="square" rtlCol="0">
              <a:spAutoFit/>
            </a:bodyPr>
            <a:lstStyle/>
            <a:p>
              <a:pPr algn="r">
                <a:lnSpc>
                  <a:spcPts val="2000"/>
                </a:lnSpc>
              </a:pPr>
              <a:r>
                <a:rPr lang="en-US" sz="1100" b="1" dirty="0">
                  <a:solidFill>
                    <a:schemeClr val="accent2"/>
                  </a:solidFill>
                </a:rPr>
                <a:t>$</a:t>
              </a:r>
              <a:r>
                <a:rPr lang="en-US" sz="1400" b="1" dirty="0">
                  <a:solidFill>
                    <a:schemeClr val="accent2"/>
                  </a:solidFill>
                </a:rPr>
                <a:t>57,435</a:t>
              </a:r>
            </a:p>
            <a:p>
              <a:pPr algn="r">
                <a:lnSpc>
                  <a:spcPts val="2000"/>
                </a:lnSpc>
              </a:pPr>
              <a:r>
                <a:rPr lang="en-US" sz="1100" dirty="0">
                  <a:solidFill>
                    <a:srgbClr val="5D5D5D"/>
                  </a:solidFill>
                </a:rPr>
                <a:t>($43,651 after-tax)</a:t>
              </a:r>
            </a:p>
          </p:txBody>
        </p:sp>
        <p:sp>
          <p:nvSpPr>
            <p:cNvPr id="31" name="TextBox 30"/>
            <p:cNvSpPr txBox="1"/>
            <p:nvPr/>
          </p:nvSpPr>
          <p:spPr>
            <a:xfrm>
              <a:off x="5676079" y="3193583"/>
              <a:ext cx="1156520" cy="402656"/>
            </a:xfrm>
            <a:prstGeom prst="rect">
              <a:avLst/>
            </a:prstGeom>
            <a:noFill/>
          </p:spPr>
          <p:txBody>
            <a:bodyPr wrap="square" rtlCol="0">
              <a:spAutoFit/>
            </a:bodyPr>
            <a:lstStyle/>
            <a:p>
              <a:pPr algn="ctr"/>
              <a:r>
                <a:rPr lang="en-US" sz="1400" b="1" dirty="0">
                  <a:solidFill>
                    <a:schemeClr val="accent4"/>
                  </a:solidFill>
                </a:rPr>
                <a:t>$38,104</a:t>
              </a:r>
            </a:p>
          </p:txBody>
        </p:sp>
      </p:grpSp>
    </p:spTree>
    <p:extLst>
      <p:ext uri="{BB962C8B-B14F-4D97-AF65-F5344CB8AC3E}">
        <p14:creationId xmlns:p14="http://schemas.microsoft.com/office/powerpoint/2010/main" val="279385938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2990" y="1936474"/>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077524" y="2293697"/>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63235" y="2641359"/>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63234" y="2998547"/>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63233" y="3341447"/>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57208" y="3703397"/>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057207" y="4055822"/>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2226" name="Rectangle 2"/>
          <p:cNvSpPr>
            <a:spLocks noGrp="1" noChangeArrowheads="1"/>
          </p:cNvSpPr>
          <p:nvPr>
            <p:ph type="title"/>
          </p:nvPr>
        </p:nvSpPr>
        <p:spPr>
          <a:xfrm>
            <a:off x="1657350" y="530352"/>
            <a:ext cx="7335212" cy="683151"/>
          </a:xfrm>
        </p:spPr>
        <p:txBody>
          <a:bodyPr>
            <a:noAutofit/>
          </a:bodyPr>
          <a:lstStyle/>
          <a:p>
            <a:r>
              <a:rPr lang="en-US" sz="3000" dirty="0"/>
              <a:t>Tax Advantaged Savings Vehicles – </a:t>
            </a:r>
            <a:r>
              <a:rPr lang="en-US" sz="3000" b="0" i="1" dirty="0"/>
              <a:t>IRAs</a:t>
            </a:r>
          </a:p>
        </p:txBody>
      </p:sp>
      <p:sp>
        <p:nvSpPr>
          <p:cNvPr id="167939" name="Rectangle 3"/>
          <p:cNvSpPr>
            <a:spLocks noGrp="1" noChangeArrowheads="1"/>
          </p:cNvSpPr>
          <p:nvPr>
            <p:ph type="body" sz="half" idx="4294967295"/>
          </p:nvPr>
        </p:nvSpPr>
        <p:spPr>
          <a:xfrm>
            <a:off x="1636351" y="1494809"/>
            <a:ext cx="2470970" cy="4530725"/>
          </a:xfrm>
        </p:spPr>
        <p:txBody>
          <a:bodyPr/>
          <a:lstStyle/>
          <a:p>
            <a:r>
              <a:rPr lang="en-US" sz="1500" dirty="0"/>
              <a:t>Traditional IRAs and Roth IRAs</a:t>
            </a:r>
          </a:p>
          <a:p>
            <a:r>
              <a:rPr lang="en-US" sz="1500" dirty="0"/>
              <a:t>You can contribute up to $6,000 (2019) </a:t>
            </a:r>
          </a:p>
          <a:p>
            <a:r>
              <a:rPr lang="en-US" sz="1500" dirty="0"/>
              <a:t>Individuals age 50 or older can make additional “catch-up” contribution of $1,000</a:t>
            </a:r>
          </a:p>
          <a:p>
            <a:r>
              <a:rPr lang="en-US" sz="1500" dirty="0"/>
              <a:t>Tax-advantaged features</a:t>
            </a:r>
          </a:p>
          <a:p>
            <a:pPr>
              <a:lnSpc>
                <a:spcPct val="90000"/>
              </a:lnSpc>
            </a:pPr>
            <a:r>
              <a:rPr lang="en-US" sz="1500" dirty="0"/>
              <a:t>Wide range of investment options</a:t>
            </a:r>
          </a:p>
          <a:p>
            <a:pPr>
              <a:lnSpc>
                <a:spcPct val="90000"/>
              </a:lnSpc>
            </a:pPr>
            <a:r>
              <a:rPr lang="en-US" sz="1500" dirty="0"/>
              <a:t>Different qualifications and characteristics</a:t>
            </a:r>
          </a:p>
        </p:txBody>
      </p:sp>
      <p:sp>
        <p:nvSpPr>
          <p:cNvPr id="7" name="Rectangle 6"/>
          <p:cNvSpPr/>
          <p:nvPr/>
        </p:nvSpPr>
        <p:spPr>
          <a:xfrm>
            <a:off x="5237481" y="2488388"/>
            <a:ext cx="900119" cy="19377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772394" y="2288203"/>
            <a:ext cx="900119" cy="214860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237481" y="2091559"/>
            <a:ext cx="900119" cy="392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96044" y="2488388"/>
            <a:ext cx="900119" cy="19377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32"/>
          <p:cNvSpPr txBox="1">
            <a:spLocks noChangeArrowheads="1"/>
          </p:cNvSpPr>
          <p:nvPr/>
        </p:nvSpPr>
        <p:spPr bwMode="auto">
          <a:xfrm>
            <a:off x="5210645" y="2093200"/>
            <a:ext cx="944501"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bg1"/>
                </a:solidFill>
              </a:rPr>
              <a:t>$1,000</a:t>
            </a:r>
          </a:p>
        </p:txBody>
      </p:sp>
      <p:sp>
        <p:nvSpPr>
          <p:cNvPr id="19" name="Rectangle 18"/>
          <p:cNvSpPr/>
          <p:nvPr/>
        </p:nvSpPr>
        <p:spPr>
          <a:xfrm>
            <a:off x="4681672" y="5439558"/>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685801" y="4853771"/>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768031" y="4773798"/>
            <a:ext cx="4304532" cy="553998"/>
          </a:xfrm>
          <a:prstGeom prst="rect">
            <a:avLst/>
          </a:prstGeom>
          <a:noFill/>
        </p:spPr>
        <p:txBody>
          <a:bodyPr wrap="square" rtlCol="0">
            <a:spAutoFit/>
          </a:bodyPr>
          <a:lstStyle/>
          <a:p>
            <a:pPr>
              <a:lnSpc>
                <a:spcPts val="1800"/>
              </a:lnSpc>
            </a:pPr>
            <a:r>
              <a:rPr lang="en-US" sz="1600" dirty="0">
                <a:solidFill>
                  <a:srgbClr val="5D5D5D"/>
                </a:solidFill>
              </a:rPr>
              <a:t>Additional catch-up contribution for </a:t>
            </a:r>
            <a:r>
              <a:rPr lang="en-US" sz="1600" b="1" dirty="0">
                <a:solidFill>
                  <a:srgbClr val="5D5D5D"/>
                </a:solidFill>
              </a:rPr>
              <a:t>IRA</a:t>
            </a:r>
            <a:r>
              <a:rPr lang="en-US" sz="1600" dirty="0">
                <a:solidFill>
                  <a:srgbClr val="5D5D5D"/>
                </a:solidFill>
              </a:rPr>
              <a:t> </a:t>
            </a:r>
            <a:br>
              <a:rPr lang="en-US" sz="1600" dirty="0">
                <a:solidFill>
                  <a:srgbClr val="5D5D5D"/>
                </a:solidFill>
              </a:rPr>
            </a:br>
            <a:r>
              <a:rPr lang="en-US" sz="1600" dirty="0">
                <a:solidFill>
                  <a:srgbClr val="5D5D5D"/>
                </a:solidFill>
              </a:rPr>
              <a:t>owners age </a:t>
            </a:r>
            <a:r>
              <a:rPr lang="en-US" sz="1600" b="1" dirty="0">
                <a:solidFill>
                  <a:srgbClr val="5D5D5D"/>
                </a:solidFill>
              </a:rPr>
              <a:t>50</a:t>
            </a:r>
            <a:r>
              <a:rPr lang="en-US" sz="1600" dirty="0">
                <a:solidFill>
                  <a:srgbClr val="5D5D5D"/>
                </a:solidFill>
              </a:rPr>
              <a:t> and older</a:t>
            </a:r>
          </a:p>
        </p:txBody>
      </p:sp>
      <p:sp>
        <p:nvSpPr>
          <p:cNvPr id="22" name="TextBox 21"/>
          <p:cNvSpPr txBox="1"/>
          <p:nvPr/>
        </p:nvSpPr>
        <p:spPr>
          <a:xfrm>
            <a:off x="4772787" y="5326231"/>
            <a:ext cx="2470969" cy="338554"/>
          </a:xfrm>
          <a:prstGeom prst="rect">
            <a:avLst/>
          </a:prstGeom>
          <a:noFill/>
        </p:spPr>
        <p:txBody>
          <a:bodyPr wrap="square" rtlCol="0">
            <a:spAutoFit/>
          </a:bodyPr>
          <a:lstStyle/>
          <a:p>
            <a:r>
              <a:rPr lang="en-US" sz="1600" dirty="0">
                <a:solidFill>
                  <a:srgbClr val="5D5D5D"/>
                </a:solidFill>
              </a:rPr>
              <a:t>Normal contribution limit</a:t>
            </a:r>
          </a:p>
        </p:txBody>
      </p:sp>
      <p:sp>
        <p:nvSpPr>
          <p:cNvPr id="23" name="TextBox 22"/>
          <p:cNvSpPr txBox="1"/>
          <p:nvPr/>
        </p:nvSpPr>
        <p:spPr>
          <a:xfrm>
            <a:off x="5179836" y="4398970"/>
            <a:ext cx="956495" cy="369332"/>
          </a:xfrm>
          <a:prstGeom prst="rect">
            <a:avLst/>
          </a:prstGeom>
          <a:noFill/>
        </p:spPr>
        <p:txBody>
          <a:bodyPr wrap="square" rtlCol="0">
            <a:spAutoFit/>
          </a:bodyPr>
          <a:lstStyle/>
          <a:p>
            <a:pPr algn="ctr"/>
            <a:r>
              <a:rPr lang="en-US" dirty="0">
                <a:solidFill>
                  <a:srgbClr val="5D5D5D"/>
                </a:solidFill>
              </a:rPr>
              <a:t>2017</a:t>
            </a:r>
          </a:p>
        </p:txBody>
      </p:sp>
      <p:sp>
        <p:nvSpPr>
          <p:cNvPr id="24" name="TextBox 23"/>
          <p:cNvSpPr txBox="1"/>
          <p:nvPr/>
        </p:nvSpPr>
        <p:spPr>
          <a:xfrm>
            <a:off x="6434107" y="4398970"/>
            <a:ext cx="956495" cy="369332"/>
          </a:xfrm>
          <a:prstGeom prst="rect">
            <a:avLst/>
          </a:prstGeom>
          <a:noFill/>
        </p:spPr>
        <p:txBody>
          <a:bodyPr wrap="square" rtlCol="0">
            <a:spAutoFit/>
          </a:bodyPr>
          <a:lstStyle/>
          <a:p>
            <a:pPr algn="ctr"/>
            <a:r>
              <a:rPr lang="en-US" dirty="0">
                <a:solidFill>
                  <a:srgbClr val="5D5D5D"/>
                </a:solidFill>
              </a:rPr>
              <a:t>2018</a:t>
            </a:r>
          </a:p>
        </p:txBody>
      </p:sp>
      <p:sp>
        <p:nvSpPr>
          <p:cNvPr id="25" name="TextBox 24"/>
          <p:cNvSpPr txBox="1"/>
          <p:nvPr/>
        </p:nvSpPr>
        <p:spPr>
          <a:xfrm>
            <a:off x="7753720" y="4398970"/>
            <a:ext cx="956495" cy="369332"/>
          </a:xfrm>
          <a:prstGeom prst="rect">
            <a:avLst/>
          </a:prstGeom>
          <a:noFill/>
        </p:spPr>
        <p:txBody>
          <a:bodyPr wrap="square" rtlCol="0">
            <a:spAutoFit/>
          </a:bodyPr>
          <a:lstStyle/>
          <a:p>
            <a:pPr algn="ctr"/>
            <a:r>
              <a:rPr lang="en-US" dirty="0">
                <a:solidFill>
                  <a:srgbClr val="5D5D5D"/>
                </a:solidFill>
              </a:rPr>
              <a:t>2019</a:t>
            </a:r>
          </a:p>
        </p:txBody>
      </p:sp>
      <p:sp>
        <p:nvSpPr>
          <p:cNvPr id="26" name="Rectangle 4"/>
          <p:cNvSpPr>
            <a:spLocks noChangeArrowheads="1"/>
          </p:cNvSpPr>
          <p:nvPr/>
        </p:nvSpPr>
        <p:spPr bwMode="auto">
          <a:xfrm>
            <a:off x="5537119" y="1494809"/>
            <a:ext cx="275046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IRA Contribution Limits</a:t>
            </a:r>
          </a:p>
        </p:txBody>
      </p:sp>
      <p:cxnSp>
        <p:nvCxnSpPr>
          <p:cNvPr id="35" name="Straight Connector 34"/>
          <p:cNvCxnSpPr/>
          <p:nvPr/>
        </p:nvCxnSpPr>
        <p:spPr>
          <a:xfrm>
            <a:off x="5057207" y="4426136"/>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4"/>
          <p:cNvSpPr>
            <a:spLocks noChangeArrowheads="1"/>
          </p:cNvSpPr>
          <p:nvPr/>
        </p:nvSpPr>
        <p:spPr bwMode="auto">
          <a:xfrm>
            <a:off x="4278060" y="1741784"/>
            <a:ext cx="828752" cy="283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500"/>
              </a:lnSpc>
              <a:spcBef>
                <a:spcPct val="0"/>
              </a:spcBef>
              <a:spcAft>
                <a:spcPts val="200"/>
              </a:spcAft>
              <a:buClrTx/>
              <a:buSzTx/>
              <a:buFontTx/>
              <a:buNone/>
              <a:defRPr/>
            </a:pPr>
            <a:r>
              <a:rPr lang="en-US" altLang="en-US" sz="1800" b="0" dirty="0">
                <a:solidFill>
                  <a:srgbClr val="5D5D5D"/>
                </a:solidFill>
              </a:rPr>
              <a:t>$7,000</a:t>
            </a:r>
          </a:p>
          <a:p>
            <a:pPr algn="r">
              <a:lnSpc>
                <a:spcPts val="2500"/>
              </a:lnSpc>
              <a:spcBef>
                <a:spcPct val="0"/>
              </a:spcBef>
              <a:spcAft>
                <a:spcPts val="200"/>
              </a:spcAft>
              <a:buClrTx/>
              <a:buSzTx/>
              <a:buFontTx/>
              <a:buNone/>
              <a:defRPr/>
            </a:pPr>
            <a:r>
              <a:rPr lang="en-US" altLang="en-US" sz="1800" dirty="0">
                <a:solidFill>
                  <a:srgbClr val="5D5D5D"/>
                </a:solidFill>
              </a:rPr>
              <a:t>$6,000</a:t>
            </a:r>
          </a:p>
          <a:p>
            <a:pPr algn="r">
              <a:lnSpc>
                <a:spcPts val="2500"/>
              </a:lnSpc>
              <a:spcBef>
                <a:spcPct val="0"/>
              </a:spcBef>
              <a:spcAft>
                <a:spcPts val="200"/>
              </a:spcAft>
              <a:buClrTx/>
              <a:buSzTx/>
              <a:buFontTx/>
              <a:buNone/>
              <a:defRPr/>
            </a:pPr>
            <a:r>
              <a:rPr lang="en-US" altLang="en-US" sz="1800" b="0" dirty="0">
                <a:solidFill>
                  <a:srgbClr val="5D5D5D"/>
                </a:solidFill>
              </a:rPr>
              <a:t>$5,000</a:t>
            </a:r>
          </a:p>
          <a:p>
            <a:pPr algn="r">
              <a:lnSpc>
                <a:spcPts val="2500"/>
              </a:lnSpc>
              <a:spcBef>
                <a:spcPct val="0"/>
              </a:spcBef>
              <a:spcAft>
                <a:spcPts val="200"/>
              </a:spcAft>
              <a:buClrTx/>
              <a:buSzTx/>
              <a:buFontTx/>
              <a:buNone/>
              <a:defRPr/>
            </a:pPr>
            <a:r>
              <a:rPr lang="en-US" altLang="en-US" sz="1800" dirty="0">
                <a:solidFill>
                  <a:srgbClr val="5D5D5D"/>
                </a:solidFill>
              </a:rPr>
              <a:t>$4,000</a:t>
            </a:r>
          </a:p>
          <a:p>
            <a:pPr algn="r">
              <a:lnSpc>
                <a:spcPts val="2500"/>
              </a:lnSpc>
              <a:spcBef>
                <a:spcPct val="0"/>
              </a:spcBef>
              <a:spcAft>
                <a:spcPts val="200"/>
              </a:spcAft>
              <a:buClrTx/>
              <a:buSzTx/>
              <a:buFontTx/>
              <a:buNone/>
              <a:defRPr/>
            </a:pPr>
            <a:r>
              <a:rPr lang="en-US" altLang="en-US" sz="1800" b="0" dirty="0">
                <a:solidFill>
                  <a:srgbClr val="5D5D5D"/>
                </a:solidFill>
              </a:rPr>
              <a:t>$3,000</a:t>
            </a:r>
          </a:p>
          <a:p>
            <a:pPr algn="r">
              <a:lnSpc>
                <a:spcPts val="2500"/>
              </a:lnSpc>
              <a:spcBef>
                <a:spcPct val="0"/>
              </a:spcBef>
              <a:spcAft>
                <a:spcPts val="200"/>
              </a:spcAft>
              <a:buClrTx/>
              <a:buSzTx/>
              <a:buFontTx/>
              <a:buNone/>
              <a:defRPr/>
            </a:pPr>
            <a:r>
              <a:rPr lang="en-US" altLang="en-US" sz="1800" dirty="0">
                <a:solidFill>
                  <a:srgbClr val="5D5D5D"/>
                </a:solidFill>
              </a:rPr>
              <a:t>$2,000</a:t>
            </a:r>
          </a:p>
          <a:p>
            <a:pPr algn="r">
              <a:lnSpc>
                <a:spcPts val="2500"/>
              </a:lnSpc>
              <a:spcBef>
                <a:spcPct val="0"/>
              </a:spcBef>
              <a:spcAft>
                <a:spcPts val="200"/>
              </a:spcAft>
              <a:buClrTx/>
              <a:buSzTx/>
              <a:buFontTx/>
              <a:buNone/>
              <a:defRPr/>
            </a:pPr>
            <a:r>
              <a:rPr lang="en-US" altLang="en-US" sz="1800" b="0" dirty="0">
                <a:solidFill>
                  <a:srgbClr val="5D5D5D"/>
                </a:solidFill>
              </a:rPr>
              <a:t>$1,000</a:t>
            </a:r>
          </a:p>
          <a:p>
            <a:pPr algn="r">
              <a:lnSpc>
                <a:spcPts val="2500"/>
              </a:lnSpc>
              <a:spcBef>
                <a:spcPct val="0"/>
              </a:spcBef>
              <a:spcAft>
                <a:spcPts val="200"/>
              </a:spcAft>
              <a:buClrTx/>
              <a:buSzTx/>
              <a:buFontTx/>
              <a:buNone/>
              <a:defRPr/>
            </a:pPr>
            <a:r>
              <a:rPr lang="en-US" altLang="en-US" sz="1800" dirty="0">
                <a:solidFill>
                  <a:srgbClr val="5D5D5D"/>
                </a:solidFill>
              </a:rPr>
              <a:t>$0</a:t>
            </a:r>
            <a:endParaRPr lang="en-US" altLang="en-US" sz="1800" b="0" dirty="0">
              <a:solidFill>
                <a:srgbClr val="5D5D5D"/>
              </a:solidFill>
            </a:endParaRPr>
          </a:p>
        </p:txBody>
      </p:sp>
      <p:sp>
        <p:nvSpPr>
          <p:cNvPr id="2" name="Rectangle 1"/>
          <p:cNvSpPr/>
          <p:nvPr/>
        </p:nvSpPr>
        <p:spPr>
          <a:xfrm>
            <a:off x="5244813" y="2488676"/>
            <a:ext cx="899605" cy="400110"/>
          </a:xfrm>
          <a:prstGeom prst="rect">
            <a:avLst/>
          </a:prstGeom>
        </p:spPr>
        <p:txBody>
          <a:bodyPr wrap="none">
            <a:spAutoFit/>
          </a:bodyPr>
          <a:lstStyle/>
          <a:p>
            <a:pPr algn="ctr">
              <a:spcBef>
                <a:spcPct val="50000"/>
              </a:spcBef>
            </a:pPr>
            <a:r>
              <a:rPr lang="en-US" sz="2000" b="1" dirty="0">
                <a:solidFill>
                  <a:schemeClr val="bg1"/>
                </a:solidFill>
              </a:rPr>
              <a:t>$5,500</a:t>
            </a:r>
          </a:p>
        </p:txBody>
      </p:sp>
      <p:sp>
        <p:nvSpPr>
          <p:cNvPr id="36" name="Rectangle 35"/>
          <p:cNvSpPr/>
          <p:nvPr/>
        </p:nvSpPr>
        <p:spPr>
          <a:xfrm>
            <a:off x="6490014" y="2097750"/>
            <a:ext cx="900119" cy="392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772392" y="1917633"/>
            <a:ext cx="900119" cy="392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Box 32"/>
          <p:cNvSpPr txBox="1">
            <a:spLocks noChangeArrowheads="1"/>
          </p:cNvSpPr>
          <p:nvPr/>
        </p:nvSpPr>
        <p:spPr bwMode="auto">
          <a:xfrm>
            <a:off x="6471953" y="2102288"/>
            <a:ext cx="91818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bg1"/>
                </a:solidFill>
              </a:rPr>
              <a:t>$1,000</a:t>
            </a:r>
          </a:p>
        </p:txBody>
      </p:sp>
      <p:sp>
        <p:nvSpPr>
          <p:cNvPr id="39" name="Rectangle 38"/>
          <p:cNvSpPr/>
          <p:nvPr/>
        </p:nvSpPr>
        <p:spPr>
          <a:xfrm>
            <a:off x="6506120" y="2497763"/>
            <a:ext cx="899605" cy="400110"/>
          </a:xfrm>
          <a:prstGeom prst="rect">
            <a:avLst/>
          </a:prstGeom>
        </p:spPr>
        <p:txBody>
          <a:bodyPr wrap="none">
            <a:spAutoFit/>
          </a:bodyPr>
          <a:lstStyle/>
          <a:p>
            <a:pPr algn="ctr">
              <a:spcBef>
                <a:spcPct val="50000"/>
              </a:spcBef>
            </a:pPr>
            <a:r>
              <a:rPr lang="en-US" sz="2000" b="1" dirty="0">
                <a:solidFill>
                  <a:schemeClr val="bg1"/>
                </a:solidFill>
              </a:rPr>
              <a:t>$5,500</a:t>
            </a:r>
          </a:p>
        </p:txBody>
      </p:sp>
      <p:sp>
        <p:nvSpPr>
          <p:cNvPr id="40" name="Text Box 32"/>
          <p:cNvSpPr txBox="1">
            <a:spLocks noChangeArrowheads="1"/>
          </p:cNvSpPr>
          <p:nvPr/>
        </p:nvSpPr>
        <p:spPr bwMode="auto">
          <a:xfrm>
            <a:off x="7712454" y="1895486"/>
            <a:ext cx="953789"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bg1"/>
                </a:solidFill>
              </a:rPr>
              <a:t>$1,000</a:t>
            </a:r>
          </a:p>
        </p:txBody>
      </p:sp>
      <p:sp>
        <p:nvSpPr>
          <p:cNvPr id="41" name="Rectangle 40"/>
          <p:cNvSpPr/>
          <p:nvPr/>
        </p:nvSpPr>
        <p:spPr>
          <a:xfrm>
            <a:off x="7746622" y="2278924"/>
            <a:ext cx="899606" cy="400110"/>
          </a:xfrm>
          <a:prstGeom prst="rect">
            <a:avLst/>
          </a:prstGeom>
        </p:spPr>
        <p:txBody>
          <a:bodyPr wrap="none">
            <a:spAutoFit/>
          </a:bodyPr>
          <a:lstStyle/>
          <a:p>
            <a:pPr algn="ctr">
              <a:spcBef>
                <a:spcPct val="50000"/>
              </a:spcBef>
            </a:pPr>
            <a:r>
              <a:rPr lang="en-US" sz="2000" b="1" dirty="0">
                <a:solidFill>
                  <a:schemeClr val="bg1"/>
                </a:solidFill>
              </a:rPr>
              <a:t>$6,000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Left)">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slide(fromLeft)">
                                      <p:cBhvr>
                                        <p:cTn id="12" dur="500"/>
                                        <p:tgtEl>
                                          <p:spTgt spid="167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slide(fromLeft)">
                                      <p:cBhvr>
                                        <p:cTn id="17" dur="500"/>
                                        <p:tgtEl>
                                          <p:spTgt spid="167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7939">
                                            <p:txEl>
                                              <p:pRg st="3" end="3"/>
                                            </p:txEl>
                                          </p:spTgt>
                                        </p:tgtEl>
                                        <p:attrNameLst>
                                          <p:attrName>style.visibility</p:attrName>
                                        </p:attrNameLst>
                                      </p:cBhvr>
                                      <p:to>
                                        <p:strVal val="visible"/>
                                      </p:to>
                                    </p:set>
                                    <p:animEffect transition="in" filter="slide(fromLeft)">
                                      <p:cBhvr>
                                        <p:cTn id="22" dur="500"/>
                                        <p:tgtEl>
                                          <p:spTgt spid="167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7939">
                                            <p:txEl>
                                              <p:pRg st="4" end="4"/>
                                            </p:txEl>
                                          </p:spTgt>
                                        </p:tgtEl>
                                        <p:attrNameLst>
                                          <p:attrName>style.visibility</p:attrName>
                                        </p:attrNameLst>
                                      </p:cBhvr>
                                      <p:to>
                                        <p:strVal val="visible"/>
                                      </p:to>
                                    </p:set>
                                    <p:animEffect transition="in" filter="slide(fromLeft)">
                                      <p:cBhvr>
                                        <p:cTn id="27" dur="500"/>
                                        <p:tgtEl>
                                          <p:spTgt spid="167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67939">
                                            <p:txEl>
                                              <p:pRg st="5" end="5"/>
                                            </p:txEl>
                                          </p:spTgt>
                                        </p:tgtEl>
                                        <p:attrNameLst>
                                          <p:attrName>style.visibility</p:attrName>
                                        </p:attrNameLst>
                                      </p:cBhvr>
                                      <p:to>
                                        <p:strVal val="visible"/>
                                      </p:to>
                                    </p:set>
                                    <p:animEffect transition="in" filter="slide(fromLeft)">
                                      <p:cBhvr>
                                        <p:cTn id="32" dur="500"/>
                                        <p:tgtEl>
                                          <p:spTgt spid="167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sz="half" idx="4294967295"/>
          </p:nvPr>
        </p:nvSpPr>
        <p:spPr>
          <a:xfrm>
            <a:off x="1590680" y="2083868"/>
            <a:ext cx="3267070" cy="4114800"/>
          </a:xfrm>
        </p:spPr>
        <p:txBody>
          <a:bodyPr/>
          <a:lstStyle/>
          <a:p>
            <a:r>
              <a:rPr lang="en-US" sz="1500" dirty="0"/>
              <a:t>Must have taxable compensation and be under age 70½</a:t>
            </a:r>
          </a:p>
          <a:p>
            <a:r>
              <a:rPr lang="en-US" sz="1500" dirty="0"/>
              <a:t>Contributions deductible? </a:t>
            </a:r>
            <a:br>
              <a:rPr lang="en-US" sz="1500" dirty="0"/>
            </a:br>
            <a:r>
              <a:rPr lang="en-US" sz="1500" dirty="0"/>
              <a:t>Depends on:</a:t>
            </a:r>
          </a:p>
          <a:p>
            <a:pPr marL="461963" lvl="1" indent="-179388">
              <a:tabLst>
                <a:tab pos="341313" algn="l"/>
                <a:tab pos="631825" algn="l"/>
              </a:tabLst>
            </a:pPr>
            <a:r>
              <a:rPr lang="en-US" sz="1500" dirty="0"/>
              <a:t>Whether you’re covered by </a:t>
            </a:r>
            <a:br>
              <a:rPr lang="en-US" sz="1500" dirty="0"/>
            </a:br>
            <a:r>
              <a:rPr lang="en-US" sz="1500" dirty="0"/>
              <a:t>an employer-sponsored retirement plan</a:t>
            </a:r>
          </a:p>
          <a:p>
            <a:pPr marL="461963" lvl="1" indent="-179388">
              <a:tabLst>
                <a:tab pos="341313" algn="l"/>
                <a:tab pos="631825" algn="l"/>
              </a:tabLst>
            </a:pPr>
            <a:r>
              <a:rPr lang="en-US" sz="1500" dirty="0"/>
              <a:t>Income and filing status</a:t>
            </a:r>
          </a:p>
          <a:p>
            <a:pPr marL="461963" indent="-179388">
              <a:tabLst>
                <a:tab pos="341313" algn="l"/>
                <a:tab pos="631825" algn="l"/>
              </a:tabLst>
            </a:pPr>
            <a:r>
              <a:rPr lang="en-US" sz="1500" dirty="0"/>
              <a:t>Funds grow tax deferred</a:t>
            </a:r>
          </a:p>
        </p:txBody>
      </p:sp>
      <p:sp>
        <p:nvSpPr>
          <p:cNvPr id="54276" name="Text Box 5"/>
          <p:cNvSpPr txBox="1">
            <a:spLocks noChangeArrowheads="1"/>
          </p:cNvSpPr>
          <p:nvPr/>
        </p:nvSpPr>
        <p:spPr bwMode="auto">
          <a:xfrm>
            <a:off x="1710320" y="1474268"/>
            <a:ext cx="3889834" cy="323165"/>
          </a:xfrm>
          <a:prstGeom prst="rect">
            <a:avLst/>
          </a:prstGeom>
          <a:noFill/>
          <a:ln w="9525">
            <a:noFill/>
            <a:miter lim="800000"/>
            <a:headEnd/>
            <a:tailEnd/>
          </a:ln>
        </p:spPr>
        <p:txBody>
          <a:bodyPr wrap="square">
            <a:spAutoFit/>
          </a:bodyPr>
          <a:lstStyle/>
          <a:p>
            <a:pPr>
              <a:spcBef>
                <a:spcPct val="50000"/>
              </a:spcBef>
            </a:pPr>
            <a:r>
              <a:rPr lang="en-US" sz="1500" b="1" dirty="0">
                <a:solidFill>
                  <a:schemeClr val="accent6"/>
                </a:solidFill>
              </a:rPr>
              <a:t>Traditional IRA</a:t>
            </a:r>
          </a:p>
        </p:txBody>
      </p:sp>
      <p:sp>
        <p:nvSpPr>
          <p:cNvPr id="54277" name="Line 6"/>
          <p:cNvSpPr>
            <a:spLocks noChangeShapeType="1"/>
          </p:cNvSpPr>
          <p:nvPr/>
        </p:nvSpPr>
        <p:spPr bwMode="auto">
          <a:xfrm>
            <a:off x="5063817" y="1525055"/>
            <a:ext cx="0" cy="4191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sz="1500"/>
          </a:p>
        </p:txBody>
      </p:sp>
      <p:sp>
        <p:nvSpPr>
          <p:cNvPr id="135176" name="Rectangle 8"/>
          <p:cNvSpPr>
            <a:spLocks noGrp="1" noChangeArrowheads="1"/>
          </p:cNvSpPr>
          <p:nvPr>
            <p:ph type="body" sz="half" idx="4294967295"/>
          </p:nvPr>
        </p:nvSpPr>
        <p:spPr>
          <a:xfrm>
            <a:off x="5269885" y="2160068"/>
            <a:ext cx="3810000" cy="4038600"/>
          </a:xfrm>
          <a:noFill/>
        </p:spPr>
        <p:txBody>
          <a:bodyPr/>
          <a:lstStyle/>
          <a:p>
            <a:r>
              <a:rPr lang="en-US" sz="1500" dirty="0"/>
              <a:t>Ability to contribute depends on income and filing status </a:t>
            </a:r>
          </a:p>
          <a:p>
            <a:r>
              <a:rPr lang="en-US" sz="1500" dirty="0"/>
              <a:t>All contributions are after tax (no deduction)</a:t>
            </a:r>
          </a:p>
          <a:p>
            <a:r>
              <a:rPr lang="en-US" sz="1500" dirty="0"/>
              <a:t>Funds grow tax deferred</a:t>
            </a:r>
          </a:p>
        </p:txBody>
      </p:sp>
      <p:sp>
        <p:nvSpPr>
          <p:cNvPr id="54279" name="Text Box 9"/>
          <p:cNvSpPr txBox="1">
            <a:spLocks noChangeArrowheads="1"/>
          </p:cNvSpPr>
          <p:nvPr/>
        </p:nvSpPr>
        <p:spPr bwMode="auto">
          <a:xfrm>
            <a:off x="5407969" y="1474268"/>
            <a:ext cx="3443316" cy="323165"/>
          </a:xfrm>
          <a:prstGeom prst="rect">
            <a:avLst/>
          </a:prstGeom>
          <a:noFill/>
          <a:ln w="9525">
            <a:noFill/>
            <a:miter lim="800000"/>
            <a:headEnd/>
            <a:tailEnd/>
          </a:ln>
        </p:spPr>
        <p:txBody>
          <a:bodyPr wrap="square">
            <a:spAutoFit/>
          </a:bodyPr>
          <a:lstStyle/>
          <a:p>
            <a:pPr>
              <a:spcBef>
                <a:spcPct val="50000"/>
              </a:spcBef>
            </a:pPr>
            <a:r>
              <a:rPr lang="en-US" sz="1500" b="1" dirty="0">
                <a:solidFill>
                  <a:schemeClr val="accent6"/>
                </a:solidFill>
              </a:rPr>
              <a:t>Roth IRA</a:t>
            </a:r>
          </a:p>
        </p:txBody>
      </p:sp>
      <p:sp>
        <p:nvSpPr>
          <p:cNvPr id="10" name="Rectangle 2"/>
          <p:cNvSpPr>
            <a:spLocks noGrp="1" noChangeArrowheads="1"/>
          </p:cNvSpPr>
          <p:nvPr>
            <p:ph type="title"/>
          </p:nvPr>
        </p:nvSpPr>
        <p:spPr>
          <a:xfrm>
            <a:off x="1590679" y="530352"/>
            <a:ext cx="7401883" cy="683151"/>
          </a:xfrm>
        </p:spPr>
        <p:txBody>
          <a:bodyPr>
            <a:noAutofit/>
          </a:bodyPr>
          <a:lstStyle/>
          <a:p>
            <a:r>
              <a:rPr lang="en-US" sz="3000" dirty="0"/>
              <a:t>Tax Advantaged Savings Vehicles – </a:t>
            </a:r>
            <a:r>
              <a:rPr lang="en-US" sz="3000" b="0" i="1" dirty="0"/>
              <a:t>IRAs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Righ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Right)">
                                      <p:cBhvr>
                                        <p:cTn id="12" dur="500"/>
                                        <p:tgtEl>
                                          <p:spTgt spid="135171">
                                            <p:txEl>
                                              <p:pRg st="1" end="1"/>
                                            </p:txEl>
                                          </p:spTgt>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animEffect transition="in" filter="slide(fromRight)">
                                      <p:cBhvr>
                                        <p:cTn id="15" dur="500"/>
                                        <p:tgtEl>
                                          <p:spTgt spid="135171">
                                            <p:txEl>
                                              <p:pRg st="2" end="2"/>
                                            </p:txEl>
                                          </p:spTgt>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35171">
                                            <p:txEl>
                                              <p:pRg st="3" end="3"/>
                                            </p:txEl>
                                          </p:spTgt>
                                        </p:tgtEl>
                                        <p:attrNameLst>
                                          <p:attrName>style.visibility</p:attrName>
                                        </p:attrNameLst>
                                      </p:cBhvr>
                                      <p:to>
                                        <p:strVal val="visible"/>
                                      </p:to>
                                    </p:set>
                                    <p:animEffect transition="in" filter="slide(fromRight)">
                                      <p:cBhvr>
                                        <p:cTn id="18" dur="500"/>
                                        <p:tgtEl>
                                          <p:spTgt spid="135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35176">
                                            <p:txEl>
                                              <p:pRg st="0" end="0"/>
                                            </p:txEl>
                                          </p:spTgt>
                                        </p:tgtEl>
                                        <p:attrNameLst>
                                          <p:attrName>style.visibility</p:attrName>
                                        </p:attrNameLst>
                                      </p:cBhvr>
                                      <p:to>
                                        <p:strVal val="visible"/>
                                      </p:to>
                                    </p:set>
                                    <p:animEffect transition="in" filter="slide(fromLeft)">
                                      <p:cBhvr>
                                        <p:cTn id="23" dur="500"/>
                                        <p:tgtEl>
                                          <p:spTgt spid="13517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35176">
                                            <p:txEl>
                                              <p:pRg st="1" end="1"/>
                                            </p:txEl>
                                          </p:spTgt>
                                        </p:tgtEl>
                                        <p:attrNameLst>
                                          <p:attrName>style.visibility</p:attrName>
                                        </p:attrNameLst>
                                      </p:cBhvr>
                                      <p:to>
                                        <p:strVal val="visible"/>
                                      </p:to>
                                    </p:set>
                                    <p:animEffect transition="in" filter="slide(fromLeft)">
                                      <p:cBhvr>
                                        <p:cTn id="28" dur="500"/>
                                        <p:tgtEl>
                                          <p:spTgt spid="13517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135171">
                                            <p:txEl>
                                              <p:pRg st="4" end="4"/>
                                            </p:txEl>
                                          </p:spTgt>
                                        </p:tgtEl>
                                        <p:attrNameLst>
                                          <p:attrName>style.visibility</p:attrName>
                                        </p:attrNameLst>
                                      </p:cBhvr>
                                      <p:to>
                                        <p:strVal val="visible"/>
                                      </p:to>
                                    </p:set>
                                    <p:animEffect transition="in" filter="slide(fromRight)">
                                      <p:cBhvr>
                                        <p:cTn id="33" dur="500"/>
                                        <p:tgtEl>
                                          <p:spTgt spid="135171">
                                            <p:txEl>
                                              <p:pRg st="4" end="4"/>
                                            </p:txEl>
                                          </p:spTgt>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35176">
                                            <p:txEl>
                                              <p:pRg st="2" end="2"/>
                                            </p:txEl>
                                          </p:spTgt>
                                        </p:tgtEl>
                                        <p:attrNameLst>
                                          <p:attrName>style.visibility</p:attrName>
                                        </p:attrNameLst>
                                      </p:cBhvr>
                                      <p:to>
                                        <p:strVal val="visible"/>
                                      </p:to>
                                    </p:set>
                                    <p:animEffect transition="in" filter="slide(fromLeft)">
                                      <p:cBhvr>
                                        <p:cTn id="36" dur="500"/>
                                        <p:tgtEl>
                                          <p:spTgt spid="1351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Rectangle 7"/>
          <p:cNvSpPr>
            <a:spLocks noGrp="1" noChangeArrowheads="1"/>
          </p:cNvSpPr>
          <p:nvPr>
            <p:ph type="body" sz="half" idx="4294967295"/>
          </p:nvPr>
        </p:nvSpPr>
        <p:spPr>
          <a:xfrm>
            <a:off x="1609727" y="2060448"/>
            <a:ext cx="3028945" cy="3844925"/>
          </a:xfrm>
        </p:spPr>
        <p:txBody>
          <a:bodyPr/>
          <a:lstStyle/>
          <a:p>
            <a:r>
              <a:rPr lang="en-US" sz="1500" dirty="0"/>
              <a:t>Distributions subject to federal income tax </a:t>
            </a:r>
          </a:p>
          <a:p>
            <a:r>
              <a:rPr lang="en-US" sz="1500" dirty="0"/>
              <a:t>Generally, distributions made prior to age 59½ are subject to additional 10% premature distribution tax</a:t>
            </a:r>
          </a:p>
        </p:txBody>
      </p:sp>
      <p:sp>
        <p:nvSpPr>
          <p:cNvPr id="139272" name="Rectangle 8"/>
          <p:cNvSpPr>
            <a:spLocks noGrp="1" noChangeArrowheads="1"/>
          </p:cNvSpPr>
          <p:nvPr>
            <p:ph type="body" sz="half" idx="4294967295"/>
          </p:nvPr>
        </p:nvSpPr>
        <p:spPr>
          <a:xfrm>
            <a:off x="5129480" y="1984248"/>
            <a:ext cx="3420526" cy="4343400"/>
          </a:xfrm>
        </p:spPr>
        <p:txBody>
          <a:bodyPr/>
          <a:lstStyle/>
          <a:p>
            <a:pPr>
              <a:lnSpc>
                <a:spcPct val="90000"/>
              </a:lnSpc>
            </a:pPr>
            <a:r>
              <a:rPr lang="en-US" sz="1500" dirty="0"/>
              <a:t>Qualified distributions are federal income tax free</a:t>
            </a:r>
          </a:p>
          <a:p>
            <a:pPr>
              <a:lnSpc>
                <a:spcPct val="90000"/>
              </a:lnSpc>
            </a:pPr>
            <a:r>
              <a:rPr lang="en-US" sz="1500" dirty="0"/>
              <a:t>5-year holding requirement, and</a:t>
            </a:r>
          </a:p>
          <a:p>
            <a:pPr marL="573088" lvl="1" indent="-290513">
              <a:lnSpc>
                <a:spcPct val="90000"/>
              </a:lnSpc>
            </a:pPr>
            <a:r>
              <a:rPr lang="en-US" sz="1500" dirty="0"/>
              <a:t>Age 59½ </a:t>
            </a:r>
          </a:p>
          <a:p>
            <a:pPr marL="573088" lvl="1" indent="-290513">
              <a:lnSpc>
                <a:spcPct val="90000"/>
              </a:lnSpc>
            </a:pPr>
            <a:r>
              <a:rPr lang="en-US" sz="1500" dirty="0"/>
              <a:t>Disability</a:t>
            </a:r>
          </a:p>
          <a:p>
            <a:pPr marL="573088" lvl="1" indent="-290513">
              <a:lnSpc>
                <a:spcPct val="90000"/>
              </a:lnSpc>
            </a:pPr>
            <a:r>
              <a:rPr lang="en-US" sz="1500" dirty="0"/>
              <a:t>First-time homebuyer expenses</a:t>
            </a:r>
          </a:p>
          <a:p>
            <a:pPr marL="573088" lvl="1" indent="-290513">
              <a:lnSpc>
                <a:spcPct val="90000"/>
              </a:lnSpc>
            </a:pPr>
            <a:r>
              <a:rPr lang="en-US" sz="1500" dirty="0"/>
              <a:t>Death of account owner</a:t>
            </a:r>
          </a:p>
          <a:p>
            <a:pPr>
              <a:lnSpc>
                <a:spcPct val="90000"/>
              </a:lnSpc>
            </a:pPr>
            <a:r>
              <a:rPr lang="en-US" sz="1500" dirty="0"/>
              <a:t>Nonqualified distributions-- federal income tax and 10% premature distribution tax may apply to earnings portion</a:t>
            </a:r>
          </a:p>
          <a:p>
            <a:pPr>
              <a:lnSpc>
                <a:spcPct val="90000"/>
              </a:lnSpc>
            </a:pPr>
            <a:endParaRPr lang="en-US" sz="1500" dirty="0"/>
          </a:p>
        </p:txBody>
      </p:sp>
      <p:sp>
        <p:nvSpPr>
          <p:cNvPr id="10" name="Rectangle 2"/>
          <p:cNvSpPr>
            <a:spLocks noGrp="1" noChangeArrowheads="1"/>
          </p:cNvSpPr>
          <p:nvPr>
            <p:ph type="title"/>
          </p:nvPr>
        </p:nvSpPr>
        <p:spPr>
          <a:xfrm>
            <a:off x="1590677" y="530352"/>
            <a:ext cx="7401885" cy="683151"/>
          </a:xfrm>
        </p:spPr>
        <p:txBody>
          <a:bodyPr>
            <a:noAutofit/>
          </a:bodyPr>
          <a:lstStyle/>
          <a:p>
            <a:r>
              <a:rPr lang="en-US" sz="3000" dirty="0"/>
              <a:t>Tax Advantaged Savings Vehicles – </a:t>
            </a:r>
            <a:r>
              <a:rPr lang="en-US" sz="3000" b="0" i="1" dirty="0"/>
              <a:t>IRAs</a:t>
            </a:r>
          </a:p>
        </p:txBody>
      </p:sp>
      <p:sp>
        <p:nvSpPr>
          <p:cNvPr id="12" name="Text Box 5"/>
          <p:cNvSpPr txBox="1">
            <a:spLocks noChangeArrowheads="1"/>
          </p:cNvSpPr>
          <p:nvPr/>
        </p:nvSpPr>
        <p:spPr bwMode="auto">
          <a:xfrm>
            <a:off x="1737911" y="1636266"/>
            <a:ext cx="3889834" cy="323165"/>
          </a:xfrm>
          <a:prstGeom prst="rect">
            <a:avLst/>
          </a:prstGeom>
          <a:noFill/>
          <a:ln w="9525">
            <a:noFill/>
            <a:miter lim="800000"/>
            <a:headEnd/>
            <a:tailEnd/>
          </a:ln>
        </p:spPr>
        <p:txBody>
          <a:bodyPr wrap="square">
            <a:spAutoFit/>
          </a:bodyPr>
          <a:lstStyle/>
          <a:p>
            <a:pPr>
              <a:spcBef>
                <a:spcPct val="50000"/>
              </a:spcBef>
            </a:pPr>
            <a:r>
              <a:rPr lang="en-US" sz="1500" b="1" dirty="0">
                <a:solidFill>
                  <a:schemeClr val="accent6"/>
                </a:solidFill>
              </a:rPr>
              <a:t>Traditional IRAs</a:t>
            </a:r>
          </a:p>
        </p:txBody>
      </p:sp>
      <p:sp>
        <p:nvSpPr>
          <p:cNvPr id="13" name="Text Box 9"/>
          <p:cNvSpPr txBox="1">
            <a:spLocks noChangeArrowheads="1"/>
          </p:cNvSpPr>
          <p:nvPr/>
        </p:nvSpPr>
        <p:spPr bwMode="auto">
          <a:xfrm>
            <a:off x="5106690" y="1636266"/>
            <a:ext cx="3443316" cy="323165"/>
          </a:xfrm>
          <a:prstGeom prst="rect">
            <a:avLst/>
          </a:prstGeom>
          <a:noFill/>
          <a:ln w="9525">
            <a:noFill/>
            <a:miter lim="800000"/>
            <a:headEnd/>
            <a:tailEnd/>
          </a:ln>
        </p:spPr>
        <p:txBody>
          <a:bodyPr wrap="square">
            <a:spAutoFit/>
          </a:bodyPr>
          <a:lstStyle/>
          <a:p>
            <a:pPr>
              <a:spcBef>
                <a:spcPct val="50000"/>
              </a:spcBef>
            </a:pPr>
            <a:r>
              <a:rPr lang="en-US" sz="1500" b="1" dirty="0">
                <a:solidFill>
                  <a:schemeClr val="accent6"/>
                </a:solidFill>
              </a:rPr>
              <a:t>Roth IRAs</a:t>
            </a:r>
          </a:p>
        </p:txBody>
      </p:sp>
      <p:sp>
        <p:nvSpPr>
          <p:cNvPr id="8" name="Line 6"/>
          <p:cNvSpPr>
            <a:spLocks noChangeShapeType="1"/>
          </p:cNvSpPr>
          <p:nvPr/>
        </p:nvSpPr>
        <p:spPr bwMode="auto">
          <a:xfrm>
            <a:off x="4729459" y="1586302"/>
            <a:ext cx="0" cy="325239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sz="15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71">
                                            <p:txEl>
                                              <p:pRg st="0" end="0"/>
                                            </p:txEl>
                                          </p:spTgt>
                                        </p:tgtEl>
                                        <p:attrNameLst>
                                          <p:attrName>style.visibility</p:attrName>
                                        </p:attrNameLst>
                                      </p:cBhvr>
                                      <p:to>
                                        <p:strVal val="visible"/>
                                      </p:to>
                                    </p:set>
                                    <p:animEffect transition="in" filter="fade">
                                      <p:cBhvr>
                                        <p:cTn id="7" dur="500"/>
                                        <p:tgtEl>
                                          <p:spTgt spid="139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71">
                                            <p:txEl>
                                              <p:pRg st="1" end="1"/>
                                            </p:txEl>
                                          </p:spTgt>
                                        </p:tgtEl>
                                        <p:attrNameLst>
                                          <p:attrName>style.visibility</p:attrName>
                                        </p:attrNameLst>
                                      </p:cBhvr>
                                      <p:to>
                                        <p:strVal val="visible"/>
                                      </p:to>
                                    </p:set>
                                    <p:animEffect transition="in" filter="fade">
                                      <p:cBhvr>
                                        <p:cTn id="12" dur="500"/>
                                        <p:tgtEl>
                                          <p:spTgt spid="139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72">
                                            <p:txEl>
                                              <p:pRg st="0" end="0"/>
                                            </p:txEl>
                                          </p:spTgt>
                                        </p:tgtEl>
                                        <p:attrNameLst>
                                          <p:attrName>style.visibility</p:attrName>
                                        </p:attrNameLst>
                                      </p:cBhvr>
                                      <p:to>
                                        <p:strVal val="visible"/>
                                      </p:to>
                                    </p:set>
                                    <p:animEffect transition="in" filter="fade">
                                      <p:cBhvr>
                                        <p:cTn id="17" dur="500"/>
                                        <p:tgtEl>
                                          <p:spTgt spid="13927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272">
                                            <p:txEl>
                                              <p:pRg st="1" end="1"/>
                                            </p:txEl>
                                          </p:spTgt>
                                        </p:tgtEl>
                                        <p:attrNameLst>
                                          <p:attrName>style.visibility</p:attrName>
                                        </p:attrNameLst>
                                      </p:cBhvr>
                                      <p:to>
                                        <p:strVal val="visible"/>
                                      </p:to>
                                    </p:set>
                                    <p:animEffect transition="in" filter="fade">
                                      <p:cBhvr>
                                        <p:cTn id="22" dur="500"/>
                                        <p:tgtEl>
                                          <p:spTgt spid="139272">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9272">
                                            <p:txEl>
                                              <p:pRg st="2" end="2"/>
                                            </p:txEl>
                                          </p:spTgt>
                                        </p:tgtEl>
                                        <p:attrNameLst>
                                          <p:attrName>style.visibility</p:attrName>
                                        </p:attrNameLst>
                                      </p:cBhvr>
                                      <p:to>
                                        <p:strVal val="visible"/>
                                      </p:to>
                                    </p:set>
                                    <p:animEffect transition="in" filter="fade">
                                      <p:cBhvr>
                                        <p:cTn id="25" dur="500"/>
                                        <p:tgtEl>
                                          <p:spTgt spid="13927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9272">
                                            <p:txEl>
                                              <p:pRg st="3" end="3"/>
                                            </p:txEl>
                                          </p:spTgt>
                                        </p:tgtEl>
                                        <p:attrNameLst>
                                          <p:attrName>style.visibility</p:attrName>
                                        </p:attrNameLst>
                                      </p:cBhvr>
                                      <p:to>
                                        <p:strVal val="visible"/>
                                      </p:to>
                                    </p:set>
                                    <p:animEffect transition="in" filter="fade">
                                      <p:cBhvr>
                                        <p:cTn id="28" dur="500"/>
                                        <p:tgtEl>
                                          <p:spTgt spid="139272">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9272">
                                            <p:txEl>
                                              <p:pRg st="4" end="4"/>
                                            </p:txEl>
                                          </p:spTgt>
                                        </p:tgtEl>
                                        <p:attrNameLst>
                                          <p:attrName>style.visibility</p:attrName>
                                        </p:attrNameLst>
                                      </p:cBhvr>
                                      <p:to>
                                        <p:strVal val="visible"/>
                                      </p:to>
                                    </p:set>
                                    <p:animEffect transition="in" filter="fade">
                                      <p:cBhvr>
                                        <p:cTn id="31" dur="500"/>
                                        <p:tgtEl>
                                          <p:spTgt spid="139272">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9272">
                                            <p:txEl>
                                              <p:pRg st="5" end="5"/>
                                            </p:txEl>
                                          </p:spTgt>
                                        </p:tgtEl>
                                        <p:attrNameLst>
                                          <p:attrName>style.visibility</p:attrName>
                                        </p:attrNameLst>
                                      </p:cBhvr>
                                      <p:to>
                                        <p:strVal val="visible"/>
                                      </p:to>
                                    </p:set>
                                    <p:animEffect transition="in" filter="fade">
                                      <p:cBhvr>
                                        <p:cTn id="34" dur="500"/>
                                        <p:tgtEl>
                                          <p:spTgt spid="13927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9272">
                                            <p:txEl>
                                              <p:pRg st="6" end="6"/>
                                            </p:txEl>
                                          </p:spTgt>
                                        </p:tgtEl>
                                        <p:attrNameLst>
                                          <p:attrName>style.visibility</p:attrName>
                                        </p:attrNameLst>
                                      </p:cBhvr>
                                      <p:to>
                                        <p:strVal val="visible"/>
                                      </p:to>
                                    </p:set>
                                    <p:animEffect transition="in" filter="fade">
                                      <p:cBhvr>
                                        <p:cTn id="39" dur="500"/>
                                        <p:tgtEl>
                                          <p:spTgt spid="1392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build="p"/>
      <p:bldP spid="1392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7627"/>
          <a:stretch/>
        </p:blipFill>
        <p:spPr>
          <a:xfrm>
            <a:off x="1444943" y="1740409"/>
            <a:ext cx="7723441" cy="4241338"/>
          </a:xfrm>
          <a:prstGeom prst="rect">
            <a:avLst/>
          </a:prstGeom>
        </p:spPr>
      </p:pic>
      <p:sp>
        <p:nvSpPr>
          <p:cNvPr id="21506" name="Rectangle 4"/>
          <p:cNvSpPr>
            <a:spLocks noGrp="1" noChangeArrowheads="1"/>
          </p:cNvSpPr>
          <p:nvPr>
            <p:ph type="title"/>
          </p:nvPr>
        </p:nvSpPr>
        <p:spPr/>
        <p:txBody>
          <a:bodyPr>
            <a:noAutofit/>
          </a:bodyPr>
          <a:lstStyle/>
          <a:p>
            <a:r>
              <a:rPr lang="en-US" sz="3800" dirty="0"/>
              <a:t>When You Imagine Your Retirement, What Do You See?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47800" y="2867024"/>
            <a:ext cx="4643438" cy="3095625"/>
          </a:xfrm>
          <a:prstGeom prst="rect">
            <a:avLst/>
          </a:prstGeom>
        </p:spPr>
      </p:pic>
      <p:sp>
        <p:nvSpPr>
          <p:cNvPr id="86021" name="Rectangle 5"/>
          <p:cNvSpPr>
            <a:spLocks noGrp="1" noChangeArrowheads="1"/>
          </p:cNvSpPr>
          <p:nvPr>
            <p:ph type="body" sz="half" idx="4294967295"/>
          </p:nvPr>
        </p:nvSpPr>
        <p:spPr>
          <a:xfrm>
            <a:off x="5316908" y="2250393"/>
            <a:ext cx="3276600" cy="2057400"/>
          </a:xfrm>
        </p:spPr>
        <p:txBody>
          <a:bodyPr/>
          <a:lstStyle/>
          <a:p>
            <a:pPr marL="0" indent="0">
              <a:lnSpc>
                <a:spcPct val="90000"/>
              </a:lnSpc>
              <a:buFont typeface="Wingdings" pitchFamily="2" charset="2"/>
              <a:buNone/>
            </a:pPr>
            <a:r>
              <a:rPr lang="en-US" sz="1500" dirty="0"/>
              <a:t>Traditional IRA may make more sense if you want to lower your tax bill while you’re still working and you expect to be in a lower tax bracket when you retire</a:t>
            </a:r>
          </a:p>
        </p:txBody>
      </p:sp>
      <p:sp>
        <p:nvSpPr>
          <p:cNvPr id="86022" name="Rectangle 6"/>
          <p:cNvSpPr>
            <a:spLocks noGrp="1" noChangeArrowheads="1"/>
          </p:cNvSpPr>
          <p:nvPr>
            <p:ph type="body" sz="half" idx="4294967295"/>
          </p:nvPr>
        </p:nvSpPr>
        <p:spPr>
          <a:xfrm>
            <a:off x="1702037" y="2250393"/>
            <a:ext cx="3276600" cy="1752600"/>
          </a:xfrm>
        </p:spPr>
        <p:txBody>
          <a:bodyPr/>
          <a:lstStyle/>
          <a:p>
            <a:pPr marL="0" indent="0">
              <a:lnSpc>
                <a:spcPct val="90000"/>
              </a:lnSpc>
              <a:buFont typeface="Wingdings" pitchFamily="2" charset="2"/>
              <a:buNone/>
            </a:pPr>
            <a:r>
              <a:rPr lang="en-US" sz="1500" dirty="0"/>
              <a:t>Roth IRA may make more sense if you want to minimize taxes during retirement and preserve assets for your           beneficiaries</a:t>
            </a:r>
          </a:p>
        </p:txBody>
      </p:sp>
      <p:sp>
        <p:nvSpPr>
          <p:cNvPr id="58374" name="Text Box 9"/>
          <p:cNvSpPr txBox="1">
            <a:spLocks noChangeArrowheads="1"/>
          </p:cNvSpPr>
          <p:nvPr/>
        </p:nvSpPr>
        <p:spPr bwMode="auto">
          <a:xfrm>
            <a:off x="1581150" y="1404738"/>
            <a:ext cx="6639370" cy="646331"/>
          </a:xfrm>
          <a:prstGeom prst="rect">
            <a:avLst/>
          </a:prstGeom>
          <a:noFill/>
          <a:ln w="9525">
            <a:noFill/>
            <a:miter lim="800000"/>
            <a:headEnd/>
            <a:tailEnd/>
          </a:ln>
        </p:spPr>
        <p:txBody>
          <a:bodyPr wrap="square">
            <a:spAutoFit/>
          </a:bodyPr>
          <a:lstStyle/>
          <a:p>
            <a:pPr>
              <a:spcBef>
                <a:spcPct val="50000"/>
              </a:spcBef>
            </a:pPr>
            <a:r>
              <a:rPr lang="en-US" b="1" dirty="0">
                <a:solidFill>
                  <a:schemeClr val="accent6"/>
                </a:solidFill>
              </a:rPr>
              <a:t>If you can do both, should you make deductible contributions to a traditional IRA or contribute to a Roth IRA?</a:t>
            </a:r>
          </a:p>
        </p:txBody>
      </p:sp>
      <p:sp>
        <p:nvSpPr>
          <p:cNvPr id="10" name="Rectangle 2"/>
          <p:cNvSpPr>
            <a:spLocks noGrp="1" noChangeArrowheads="1"/>
          </p:cNvSpPr>
          <p:nvPr>
            <p:ph type="title"/>
          </p:nvPr>
        </p:nvSpPr>
        <p:spPr>
          <a:xfrm>
            <a:off x="1581150" y="530352"/>
            <a:ext cx="7411412" cy="683151"/>
          </a:xfrm>
        </p:spPr>
        <p:txBody>
          <a:bodyPr>
            <a:noAutofit/>
          </a:bodyPr>
          <a:lstStyle/>
          <a:p>
            <a:r>
              <a:rPr lang="en-US" sz="3000" dirty="0"/>
              <a:t>Tax Advantaged Savings Vehicles – </a:t>
            </a:r>
            <a:r>
              <a:rPr lang="en-US" sz="3000" b="0" i="1" dirty="0"/>
              <a:t>IRAs</a:t>
            </a:r>
          </a:p>
        </p:txBody>
      </p:sp>
      <p:sp>
        <p:nvSpPr>
          <p:cNvPr id="11" name="Line 6"/>
          <p:cNvSpPr>
            <a:spLocks noChangeShapeType="1"/>
          </p:cNvSpPr>
          <p:nvPr/>
        </p:nvSpPr>
        <p:spPr bwMode="auto">
          <a:xfrm>
            <a:off x="5124788" y="2250393"/>
            <a:ext cx="0" cy="22048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fade">
                                      <p:cBhvr>
                                        <p:cTn id="7" dur="1000"/>
                                        <p:tgtEl>
                                          <p:spTgt spid="86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1">
                                            <p:txEl>
                                              <p:pRg st="0" end="0"/>
                                            </p:txEl>
                                          </p:spTgt>
                                        </p:tgtEl>
                                        <p:attrNameLst>
                                          <p:attrName>style.visibility</p:attrName>
                                        </p:attrNameLst>
                                      </p:cBhvr>
                                      <p:to>
                                        <p:strVal val="visible"/>
                                      </p:to>
                                    </p:set>
                                    <p:animEffect transition="in" filter="fade">
                                      <p:cBhvr>
                                        <p:cTn id="12" dur="1000"/>
                                        <p:tgtEl>
                                          <p:spTgt spid="860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P spid="860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69848" y="321227"/>
            <a:ext cx="7234518" cy="1219200"/>
          </a:xfrm>
        </p:spPr>
        <p:txBody>
          <a:bodyPr>
            <a:noAutofit/>
          </a:bodyPr>
          <a:lstStyle/>
          <a:p>
            <a:r>
              <a:rPr lang="en-US" sz="3000" dirty="0"/>
              <a:t>Tax-Advantaged Savings Vehicles – </a:t>
            </a:r>
            <a:br>
              <a:rPr lang="en-US" sz="3000" dirty="0"/>
            </a:br>
            <a:r>
              <a:rPr lang="en-US" sz="3000" b="0" dirty="0"/>
              <a:t>401(k) Plans </a:t>
            </a:r>
            <a:r>
              <a:rPr lang="en-US" sz="3000" dirty="0"/>
              <a:t>– </a:t>
            </a:r>
            <a:r>
              <a:rPr lang="en-US" sz="3000" b="0" dirty="0"/>
              <a:t>Pretax contributions</a:t>
            </a:r>
          </a:p>
        </p:txBody>
      </p:sp>
      <p:sp>
        <p:nvSpPr>
          <p:cNvPr id="169989" name="Rectangle 5"/>
          <p:cNvSpPr>
            <a:spLocks noGrp="1" noChangeArrowheads="1"/>
          </p:cNvSpPr>
          <p:nvPr>
            <p:ph idx="1"/>
          </p:nvPr>
        </p:nvSpPr>
        <p:spPr>
          <a:xfrm>
            <a:off x="5974809" y="2070976"/>
            <a:ext cx="3032724" cy="3720224"/>
          </a:xfrm>
        </p:spPr>
        <p:txBody>
          <a:bodyPr>
            <a:noAutofit/>
          </a:bodyPr>
          <a:lstStyle/>
          <a:p>
            <a:pPr marL="230188" indent="-230188">
              <a:lnSpc>
                <a:spcPct val="90000"/>
              </a:lnSpc>
              <a:spcAft>
                <a:spcPts val="600"/>
              </a:spcAft>
            </a:pPr>
            <a:r>
              <a:rPr lang="en-US" sz="1400" dirty="0"/>
              <a:t>Defer up to $19,000 of compensation (2019)</a:t>
            </a:r>
          </a:p>
          <a:p>
            <a:pPr marL="230188" indent="-230188">
              <a:lnSpc>
                <a:spcPct val="90000"/>
              </a:lnSpc>
              <a:spcAft>
                <a:spcPts val="600"/>
              </a:spcAft>
            </a:pPr>
            <a:r>
              <a:rPr lang="en-US" sz="1400" dirty="0"/>
              <a:t>Individuals age 50 or older can make additional “catch-up” contributions of $6,000 (2019)</a:t>
            </a:r>
          </a:p>
          <a:p>
            <a:pPr marL="230188" indent="-230188">
              <a:lnSpc>
                <a:spcPct val="90000"/>
              </a:lnSpc>
              <a:spcAft>
                <a:spcPts val="600"/>
              </a:spcAft>
            </a:pPr>
            <a:r>
              <a:rPr lang="en-US" sz="1400" dirty="0"/>
              <a:t>Funds grow tax deferred until withdrawn</a:t>
            </a:r>
          </a:p>
          <a:p>
            <a:pPr marL="230188" indent="-230188">
              <a:lnSpc>
                <a:spcPct val="90000"/>
              </a:lnSpc>
              <a:spcAft>
                <a:spcPts val="600"/>
              </a:spcAft>
            </a:pPr>
            <a:r>
              <a:rPr lang="en-US" sz="1400" dirty="0"/>
              <a:t>Employer “match” is free money</a:t>
            </a:r>
          </a:p>
          <a:p>
            <a:pPr marL="230188" indent="-230188">
              <a:lnSpc>
                <a:spcPct val="90000"/>
              </a:lnSpc>
              <a:spcAft>
                <a:spcPts val="600"/>
              </a:spcAft>
            </a:pPr>
            <a:r>
              <a:rPr lang="en-US" sz="1400" dirty="0"/>
              <a:t>Limited to investment options offered by plan</a:t>
            </a:r>
          </a:p>
          <a:p>
            <a:pPr marL="230188" indent="-230188">
              <a:lnSpc>
                <a:spcPct val="90000"/>
              </a:lnSpc>
              <a:spcAft>
                <a:spcPts val="600"/>
              </a:spcAft>
            </a:pPr>
            <a:r>
              <a:rPr lang="en-US" sz="1400" dirty="0"/>
              <a:t>Distributions made prior to age 59½ (age 55 or 50 in some circumstances) are subject to additional 10% premature distribution tax</a:t>
            </a:r>
          </a:p>
        </p:txBody>
      </p:sp>
      <p:sp>
        <p:nvSpPr>
          <p:cNvPr id="60419" name="Rectangle 3"/>
          <p:cNvSpPr>
            <a:spLocks noChangeArrowheads="1"/>
          </p:cNvSpPr>
          <p:nvPr/>
        </p:nvSpPr>
        <p:spPr bwMode="auto">
          <a:xfrm>
            <a:off x="4648200" y="5029200"/>
            <a:ext cx="3810000" cy="7620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endParaRPr lang="en-US" sz="2000"/>
          </a:p>
        </p:txBody>
      </p:sp>
      <p:grpSp>
        <p:nvGrpSpPr>
          <p:cNvPr id="2" name="Group 1">
            <a:extLst>
              <a:ext uri="{FF2B5EF4-FFF2-40B4-BE49-F238E27FC236}">
                <a16:creationId xmlns:a16="http://schemas.microsoft.com/office/drawing/2014/main" id="{7B3B3105-3EA0-42D7-AFA3-2E593A756B49}"/>
              </a:ext>
            </a:extLst>
          </p:cNvPr>
          <p:cNvGrpSpPr/>
          <p:nvPr/>
        </p:nvGrpSpPr>
        <p:grpSpPr>
          <a:xfrm>
            <a:off x="1678875" y="1981200"/>
            <a:ext cx="4159819" cy="3374249"/>
            <a:chOff x="1661850" y="1826857"/>
            <a:chExt cx="4918561" cy="3989704"/>
          </a:xfrm>
        </p:grpSpPr>
        <p:cxnSp>
          <p:nvCxnSpPr>
            <p:cNvPr id="8" name="Straight Connector 7"/>
            <p:cNvCxnSpPr/>
            <p:nvPr/>
          </p:nvCxnSpPr>
          <p:spPr>
            <a:xfrm>
              <a:off x="2570010" y="2394652"/>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555721" y="2818514"/>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55720" y="3232852"/>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55719" y="3651952"/>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549693" y="4071052"/>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729967" y="3016336"/>
              <a:ext cx="900119" cy="14847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Rectangle 14"/>
            <p:cNvSpPr/>
            <p:nvPr/>
          </p:nvSpPr>
          <p:spPr>
            <a:xfrm>
              <a:off x="3988530" y="2962705"/>
              <a:ext cx="900119" cy="153834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Rectangle 15"/>
            <p:cNvSpPr/>
            <p:nvPr/>
          </p:nvSpPr>
          <p:spPr>
            <a:xfrm>
              <a:off x="5264880" y="2884859"/>
              <a:ext cx="900119" cy="161619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Text Box 32"/>
            <p:cNvSpPr txBox="1">
              <a:spLocks noChangeArrowheads="1"/>
            </p:cNvSpPr>
            <p:nvPr/>
          </p:nvSpPr>
          <p:spPr bwMode="auto">
            <a:xfrm>
              <a:off x="2642983" y="3086015"/>
              <a:ext cx="1074087"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$18,000</a:t>
              </a:r>
            </a:p>
          </p:txBody>
        </p:sp>
        <p:sp>
          <p:nvSpPr>
            <p:cNvPr id="18" name="Text Box 32"/>
            <p:cNvSpPr txBox="1">
              <a:spLocks noChangeArrowheads="1"/>
            </p:cNvSpPr>
            <p:nvPr/>
          </p:nvSpPr>
          <p:spPr bwMode="auto">
            <a:xfrm>
              <a:off x="3901546" y="3061951"/>
              <a:ext cx="1074087"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$18,500</a:t>
              </a:r>
            </a:p>
          </p:txBody>
        </p:sp>
        <p:sp>
          <p:nvSpPr>
            <p:cNvPr id="19" name="Text Box 32"/>
            <p:cNvSpPr txBox="1">
              <a:spLocks noChangeArrowheads="1"/>
            </p:cNvSpPr>
            <p:nvPr/>
          </p:nvSpPr>
          <p:spPr bwMode="auto">
            <a:xfrm>
              <a:off x="5177896" y="2929599"/>
              <a:ext cx="1074087"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$19,000</a:t>
              </a:r>
            </a:p>
          </p:txBody>
        </p:sp>
        <p:sp>
          <p:nvSpPr>
            <p:cNvPr id="20" name="Rectangle 19"/>
            <p:cNvSpPr/>
            <p:nvPr/>
          </p:nvSpPr>
          <p:spPr>
            <a:xfrm>
              <a:off x="2729967" y="2521147"/>
              <a:ext cx="900119" cy="4965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Text Box 32"/>
            <p:cNvSpPr txBox="1">
              <a:spLocks noChangeArrowheads="1"/>
            </p:cNvSpPr>
            <p:nvPr/>
          </p:nvSpPr>
          <p:spPr bwMode="auto">
            <a:xfrm>
              <a:off x="2703131" y="2578355"/>
              <a:ext cx="930785"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$6,000</a:t>
              </a:r>
            </a:p>
          </p:txBody>
        </p:sp>
        <p:sp>
          <p:nvSpPr>
            <p:cNvPr id="22" name="Rectangle 21"/>
            <p:cNvSpPr/>
            <p:nvPr/>
          </p:nvSpPr>
          <p:spPr>
            <a:xfrm>
              <a:off x="3988529" y="2460987"/>
              <a:ext cx="900119" cy="4965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3" name="Text Box 32"/>
            <p:cNvSpPr txBox="1">
              <a:spLocks noChangeArrowheads="1"/>
            </p:cNvSpPr>
            <p:nvPr/>
          </p:nvSpPr>
          <p:spPr bwMode="auto">
            <a:xfrm>
              <a:off x="3932074" y="2518195"/>
              <a:ext cx="914625"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$6,000</a:t>
              </a:r>
            </a:p>
          </p:txBody>
        </p:sp>
        <p:sp>
          <p:nvSpPr>
            <p:cNvPr id="24" name="Rectangle 23"/>
            <p:cNvSpPr/>
            <p:nvPr/>
          </p:nvSpPr>
          <p:spPr>
            <a:xfrm>
              <a:off x="5264878" y="2382493"/>
              <a:ext cx="900119" cy="5090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Text Box 32"/>
            <p:cNvSpPr txBox="1">
              <a:spLocks noChangeArrowheads="1"/>
            </p:cNvSpPr>
            <p:nvPr/>
          </p:nvSpPr>
          <p:spPr bwMode="auto">
            <a:xfrm>
              <a:off x="5250592" y="2439701"/>
              <a:ext cx="952109" cy="363915"/>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FFFFFF"/>
                  </a:solidFill>
                </a:rPr>
                <a:t>$6,000</a:t>
              </a:r>
            </a:p>
          </p:txBody>
        </p:sp>
        <p:sp>
          <p:nvSpPr>
            <p:cNvPr id="26" name="Rectangle 25"/>
            <p:cNvSpPr/>
            <p:nvPr/>
          </p:nvSpPr>
          <p:spPr>
            <a:xfrm>
              <a:off x="2174158" y="5540513"/>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7" name="Rectangle 26"/>
            <p:cNvSpPr/>
            <p:nvPr/>
          </p:nvSpPr>
          <p:spPr>
            <a:xfrm>
              <a:off x="2178287" y="4954726"/>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8" name="TextBox 27"/>
            <p:cNvSpPr txBox="1"/>
            <p:nvPr/>
          </p:nvSpPr>
          <p:spPr>
            <a:xfrm>
              <a:off x="2275879" y="4878312"/>
              <a:ext cx="4304532" cy="642840"/>
            </a:xfrm>
            <a:prstGeom prst="rect">
              <a:avLst/>
            </a:prstGeom>
            <a:noFill/>
          </p:spPr>
          <p:txBody>
            <a:bodyPr wrap="square" rtlCol="0">
              <a:spAutoFit/>
            </a:bodyPr>
            <a:lstStyle/>
            <a:p>
              <a:pPr>
                <a:lnSpc>
                  <a:spcPts val="1800"/>
                </a:lnSpc>
              </a:pPr>
              <a:r>
                <a:rPr lang="en-US" sz="1400" dirty="0">
                  <a:solidFill>
                    <a:srgbClr val="5D5D5D"/>
                  </a:solidFill>
                </a:rPr>
                <a:t>Additional catch-up contribution for employees age 50 and older</a:t>
              </a:r>
            </a:p>
          </p:txBody>
        </p:sp>
        <p:sp>
          <p:nvSpPr>
            <p:cNvPr id="29" name="TextBox 28"/>
            <p:cNvSpPr txBox="1"/>
            <p:nvPr/>
          </p:nvSpPr>
          <p:spPr>
            <a:xfrm>
              <a:off x="2275879" y="5452646"/>
              <a:ext cx="2470969" cy="363915"/>
            </a:xfrm>
            <a:prstGeom prst="rect">
              <a:avLst/>
            </a:prstGeom>
            <a:noFill/>
          </p:spPr>
          <p:txBody>
            <a:bodyPr wrap="square" rtlCol="0">
              <a:spAutoFit/>
            </a:bodyPr>
            <a:lstStyle/>
            <a:p>
              <a:r>
                <a:rPr lang="en-US" sz="1400" dirty="0">
                  <a:solidFill>
                    <a:srgbClr val="5D5D5D"/>
                  </a:solidFill>
                </a:rPr>
                <a:t>Normal contribution limit</a:t>
              </a:r>
            </a:p>
          </p:txBody>
        </p:sp>
        <p:sp>
          <p:nvSpPr>
            <p:cNvPr id="30" name="TextBox 29"/>
            <p:cNvSpPr txBox="1"/>
            <p:nvPr/>
          </p:nvSpPr>
          <p:spPr>
            <a:xfrm>
              <a:off x="2672322" y="4499925"/>
              <a:ext cx="956495" cy="369332"/>
            </a:xfrm>
            <a:prstGeom prst="rect">
              <a:avLst/>
            </a:prstGeom>
            <a:noFill/>
          </p:spPr>
          <p:txBody>
            <a:bodyPr wrap="square" rtlCol="0">
              <a:spAutoFit/>
            </a:bodyPr>
            <a:lstStyle/>
            <a:p>
              <a:pPr algn="ctr"/>
              <a:r>
                <a:rPr lang="en-US" sz="1400" dirty="0">
                  <a:solidFill>
                    <a:srgbClr val="5D5D5D"/>
                  </a:solidFill>
                </a:rPr>
                <a:t>2017</a:t>
              </a:r>
            </a:p>
          </p:txBody>
        </p:sp>
        <p:sp>
          <p:nvSpPr>
            <p:cNvPr id="31" name="TextBox 30"/>
            <p:cNvSpPr txBox="1"/>
            <p:nvPr/>
          </p:nvSpPr>
          <p:spPr>
            <a:xfrm>
              <a:off x="3926593" y="4499925"/>
              <a:ext cx="956495" cy="369332"/>
            </a:xfrm>
            <a:prstGeom prst="rect">
              <a:avLst/>
            </a:prstGeom>
            <a:noFill/>
          </p:spPr>
          <p:txBody>
            <a:bodyPr wrap="square" rtlCol="0">
              <a:spAutoFit/>
            </a:bodyPr>
            <a:lstStyle/>
            <a:p>
              <a:pPr algn="ctr"/>
              <a:r>
                <a:rPr lang="en-US" sz="1400" dirty="0">
                  <a:solidFill>
                    <a:srgbClr val="5D5D5D"/>
                  </a:solidFill>
                </a:rPr>
                <a:t>2018</a:t>
              </a:r>
            </a:p>
          </p:txBody>
        </p:sp>
        <p:sp>
          <p:nvSpPr>
            <p:cNvPr id="32" name="TextBox 31"/>
            <p:cNvSpPr txBox="1"/>
            <p:nvPr/>
          </p:nvSpPr>
          <p:spPr>
            <a:xfrm>
              <a:off x="5246206" y="4499925"/>
              <a:ext cx="956495" cy="369332"/>
            </a:xfrm>
            <a:prstGeom prst="rect">
              <a:avLst/>
            </a:prstGeom>
            <a:noFill/>
          </p:spPr>
          <p:txBody>
            <a:bodyPr wrap="square" rtlCol="0">
              <a:spAutoFit/>
            </a:bodyPr>
            <a:lstStyle/>
            <a:p>
              <a:pPr algn="ctr"/>
              <a:r>
                <a:rPr lang="en-US" sz="1400" dirty="0">
                  <a:solidFill>
                    <a:srgbClr val="5D5D5D"/>
                  </a:solidFill>
                </a:rPr>
                <a:t>2019</a:t>
              </a:r>
            </a:p>
          </p:txBody>
        </p:sp>
        <p:sp>
          <p:nvSpPr>
            <p:cNvPr id="33" name="Rectangle 4"/>
            <p:cNvSpPr>
              <a:spLocks noChangeArrowheads="1"/>
            </p:cNvSpPr>
            <p:nvPr/>
          </p:nvSpPr>
          <p:spPr bwMode="auto">
            <a:xfrm>
              <a:off x="2268323" y="1826857"/>
              <a:ext cx="406742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400" b="0" dirty="0">
                  <a:solidFill>
                    <a:srgbClr val="5D5D5D"/>
                  </a:solidFill>
                </a:rPr>
                <a:t>401(k) Plan Employee Contribution Limits</a:t>
              </a:r>
            </a:p>
          </p:txBody>
        </p:sp>
        <p:sp>
          <p:nvSpPr>
            <p:cNvPr id="34" name="Rectangle 4"/>
            <p:cNvSpPr>
              <a:spLocks noChangeArrowheads="1"/>
            </p:cNvSpPr>
            <p:nvPr/>
          </p:nvSpPr>
          <p:spPr bwMode="auto">
            <a:xfrm>
              <a:off x="1661850" y="2156647"/>
              <a:ext cx="921158" cy="251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ct val="0"/>
                </a:spcBef>
                <a:spcAft>
                  <a:spcPts val="200"/>
                </a:spcAft>
                <a:buClrTx/>
                <a:buSzTx/>
                <a:buFontTx/>
                <a:buNone/>
                <a:defRPr/>
              </a:pPr>
              <a:r>
                <a:rPr lang="en-US" altLang="en-US" sz="1400" b="0" dirty="0">
                  <a:solidFill>
                    <a:srgbClr val="5D5D5D"/>
                  </a:solidFill>
                </a:rPr>
                <a:t>$25,000</a:t>
              </a:r>
            </a:p>
            <a:p>
              <a:pPr algn="r">
                <a:lnSpc>
                  <a:spcPct val="150000"/>
                </a:lnSpc>
                <a:spcBef>
                  <a:spcPct val="0"/>
                </a:spcBef>
                <a:spcAft>
                  <a:spcPts val="200"/>
                </a:spcAft>
                <a:buClrTx/>
                <a:buSzTx/>
                <a:buFontTx/>
                <a:buNone/>
                <a:defRPr/>
              </a:pPr>
              <a:r>
                <a:rPr lang="en-US" altLang="en-US" sz="1400" dirty="0">
                  <a:solidFill>
                    <a:srgbClr val="5D5D5D"/>
                  </a:solidFill>
                </a:rPr>
                <a:t>$20,000</a:t>
              </a:r>
            </a:p>
            <a:p>
              <a:pPr algn="r">
                <a:lnSpc>
                  <a:spcPct val="150000"/>
                </a:lnSpc>
                <a:spcBef>
                  <a:spcPct val="0"/>
                </a:spcBef>
                <a:spcAft>
                  <a:spcPts val="200"/>
                </a:spcAft>
                <a:buClrTx/>
                <a:buSzTx/>
                <a:buFontTx/>
                <a:buNone/>
                <a:defRPr/>
              </a:pPr>
              <a:r>
                <a:rPr lang="en-US" altLang="en-US" sz="1400" b="0" dirty="0">
                  <a:solidFill>
                    <a:srgbClr val="5D5D5D"/>
                  </a:solidFill>
                </a:rPr>
                <a:t>$15,000</a:t>
              </a:r>
            </a:p>
            <a:p>
              <a:pPr algn="r">
                <a:lnSpc>
                  <a:spcPct val="150000"/>
                </a:lnSpc>
                <a:spcBef>
                  <a:spcPct val="0"/>
                </a:spcBef>
                <a:spcAft>
                  <a:spcPts val="200"/>
                </a:spcAft>
                <a:buClrTx/>
                <a:buSzTx/>
                <a:buFontTx/>
                <a:buNone/>
                <a:defRPr/>
              </a:pPr>
              <a:r>
                <a:rPr lang="en-US" altLang="en-US" sz="1400" dirty="0">
                  <a:solidFill>
                    <a:srgbClr val="5D5D5D"/>
                  </a:solidFill>
                </a:rPr>
                <a:t>$10,000</a:t>
              </a:r>
            </a:p>
            <a:p>
              <a:pPr algn="r">
                <a:lnSpc>
                  <a:spcPct val="150000"/>
                </a:lnSpc>
                <a:spcBef>
                  <a:spcPct val="0"/>
                </a:spcBef>
                <a:spcAft>
                  <a:spcPts val="200"/>
                </a:spcAft>
                <a:buClrTx/>
                <a:buSzTx/>
                <a:buFontTx/>
                <a:buNone/>
                <a:defRPr/>
              </a:pPr>
              <a:r>
                <a:rPr lang="en-US" altLang="en-US" sz="1400" b="0" dirty="0">
                  <a:solidFill>
                    <a:srgbClr val="5D5D5D"/>
                  </a:solidFill>
                </a:rPr>
                <a:t>$5,000</a:t>
              </a:r>
            </a:p>
            <a:p>
              <a:pPr algn="r">
                <a:lnSpc>
                  <a:spcPct val="150000"/>
                </a:lnSpc>
                <a:spcBef>
                  <a:spcPct val="0"/>
                </a:spcBef>
                <a:spcAft>
                  <a:spcPts val="200"/>
                </a:spcAft>
                <a:buClrTx/>
                <a:buSzTx/>
                <a:buFontTx/>
                <a:buNone/>
                <a:defRPr/>
              </a:pPr>
              <a:r>
                <a:rPr lang="en-US" altLang="en-US" sz="1400" dirty="0">
                  <a:solidFill>
                    <a:srgbClr val="5D5D5D"/>
                  </a:solidFill>
                </a:rPr>
                <a:t>$0</a:t>
              </a:r>
              <a:endParaRPr lang="en-US" altLang="en-US" sz="1400" b="0" dirty="0">
                <a:solidFill>
                  <a:srgbClr val="5D5D5D"/>
                </a:solidFill>
              </a:endParaRPr>
            </a:p>
          </p:txBody>
        </p:sp>
        <p:cxnSp>
          <p:nvCxnSpPr>
            <p:cNvPr id="35" name="Straight Connector 34"/>
            <p:cNvCxnSpPr/>
            <p:nvPr/>
          </p:nvCxnSpPr>
          <p:spPr>
            <a:xfrm>
              <a:off x="2549693" y="4499677"/>
              <a:ext cx="3765735" cy="0"/>
            </a:xfrm>
            <a:prstGeom prst="line">
              <a:avLst/>
            </a:prstGeom>
            <a:ln w="1905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9">
                                            <p:txEl>
                                              <p:pRg st="0" end="0"/>
                                            </p:txEl>
                                          </p:spTgt>
                                        </p:tgtEl>
                                        <p:attrNameLst>
                                          <p:attrName>style.visibility</p:attrName>
                                        </p:attrNameLst>
                                      </p:cBhvr>
                                      <p:to>
                                        <p:strVal val="visible"/>
                                      </p:to>
                                    </p:set>
                                    <p:animEffect transition="in" filter="fade">
                                      <p:cBhvr>
                                        <p:cTn id="7" dur="500"/>
                                        <p:tgtEl>
                                          <p:spTgt spid="169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9">
                                            <p:txEl>
                                              <p:pRg st="1" end="1"/>
                                            </p:txEl>
                                          </p:spTgt>
                                        </p:tgtEl>
                                        <p:attrNameLst>
                                          <p:attrName>style.visibility</p:attrName>
                                        </p:attrNameLst>
                                      </p:cBhvr>
                                      <p:to>
                                        <p:strVal val="visible"/>
                                      </p:to>
                                    </p:set>
                                    <p:animEffect transition="in" filter="fade">
                                      <p:cBhvr>
                                        <p:cTn id="12" dur="500"/>
                                        <p:tgtEl>
                                          <p:spTgt spid="1699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9">
                                            <p:txEl>
                                              <p:pRg st="2" end="2"/>
                                            </p:txEl>
                                          </p:spTgt>
                                        </p:tgtEl>
                                        <p:attrNameLst>
                                          <p:attrName>style.visibility</p:attrName>
                                        </p:attrNameLst>
                                      </p:cBhvr>
                                      <p:to>
                                        <p:strVal val="visible"/>
                                      </p:to>
                                    </p:set>
                                    <p:animEffect transition="in" filter="fade">
                                      <p:cBhvr>
                                        <p:cTn id="17" dur="500"/>
                                        <p:tgtEl>
                                          <p:spTgt spid="1699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89">
                                            <p:txEl>
                                              <p:pRg st="3" end="3"/>
                                            </p:txEl>
                                          </p:spTgt>
                                        </p:tgtEl>
                                        <p:attrNameLst>
                                          <p:attrName>style.visibility</p:attrName>
                                        </p:attrNameLst>
                                      </p:cBhvr>
                                      <p:to>
                                        <p:strVal val="visible"/>
                                      </p:to>
                                    </p:set>
                                    <p:animEffect transition="in" filter="fade">
                                      <p:cBhvr>
                                        <p:cTn id="22" dur="500"/>
                                        <p:tgtEl>
                                          <p:spTgt spid="1699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9">
                                            <p:txEl>
                                              <p:pRg st="4" end="4"/>
                                            </p:txEl>
                                          </p:spTgt>
                                        </p:tgtEl>
                                        <p:attrNameLst>
                                          <p:attrName>style.visibility</p:attrName>
                                        </p:attrNameLst>
                                      </p:cBhvr>
                                      <p:to>
                                        <p:strVal val="visible"/>
                                      </p:to>
                                    </p:set>
                                    <p:animEffect transition="in" filter="fade">
                                      <p:cBhvr>
                                        <p:cTn id="27" dur="500"/>
                                        <p:tgtEl>
                                          <p:spTgt spid="169989">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9989">
                                            <p:txEl>
                                              <p:pRg st="5" end="5"/>
                                            </p:txEl>
                                          </p:spTgt>
                                        </p:tgtEl>
                                        <p:attrNameLst>
                                          <p:attrName>style.visibility</p:attrName>
                                        </p:attrNameLst>
                                      </p:cBhvr>
                                      <p:to>
                                        <p:strVal val="visible"/>
                                      </p:to>
                                    </p:set>
                                    <p:animEffect transition="in" filter="fade">
                                      <p:cBhvr>
                                        <p:cTn id="31" dur="500"/>
                                        <p:tgtEl>
                                          <p:spTgt spid="1699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n-US" sz="3000" dirty="0"/>
              <a:t>Tax-Advantaged Savings Vehicles – </a:t>
            </a:r>
            <a:br>
              <a:rPr lang="en-US" sz="3000" dirty="0"/>
            </a:br>
            <a:r>
              <a:rPr lang="en-US" sz="3000" b="0" dirty="0"/>
              <a:t>401(k) Plan </a:t>
            </a:r>
            <a:r>
              <a:rPr lang="en-US" sz="3000" dirty="0"/>
              <a:t>–</a:t>
            </a:r>
            <a:r>
              <a:rPr lang="en-US" sz="3000" dirty="0">
                <a:latin typeface="Arial" charset="0"/>
              </a:rPr>
              <a:t> </a:t>
            </a:r>
            <a:r>
              <a:rPr lang="en-US" sz="3000" b="0" dirty="0"/>
              <a:t>Roth Contributions</a:t>
            </a:r>
          </a:p>
        </p:txBody>
      </p:sp>
      <p:sp>
        <p:nvSpPr>
          <p:cNvPr id="172036" name="Rectangle 4"/>
          <p:cNvSpPr>
            <a:spLocks noGrp="1" noChangeArrowheads="1"/>
          </p:cNvSpPr>
          <p:nvPr>
            <p:ph idx="1"/>
          </p:nvPr>
        </p:nvSpPr>
        <p:spPr>
          <a:xfrm>
            <a:off x="1631576" y="1863725"/>
            <a:ext cx="6992474" cy="3606474"/>
          </a:xfrm>
        </p:spPr>
        <p:txBody>
          <a:bodyPr>
            <a:noAutofit/>
          </a:bodyPr>
          <a:lstStyle/>
          <a:p>
            <a:pPr marL="285750" indent="-285750">
              <a:lnSpc>
                <a:spcPct val="90000"/>
              </a:lnSpc>
            </a:pPr>
            <a:r>
              <a:rPr lang="en-US" sz="1900" dirty="0"/>
              <a:t>Contributions are after tax</a:t>
            </a:r>
          </a:p>
          <a:p>
            <a:pPr marL="285750" indent="-285750">
              <a:lnSpc>
                <a:spcPct val="90000"/>
              </a:lnSpc>
            </a:pPr>
            <a:r>
              <a:rPr lang="en-US" sz="1900" dirty="0"/>
              <a:t>Funds grow tax deferred until withdrawn </a:t>
            </a:r>
          </a:p>
          <a:p>
            <a:pPr marL="285750" indent="-285750">
              <a:lnSpc>
                <a:spcPct val="90000"/>
              </a:lnSpc>
            </a:pPr>
            <a:r>
              <a:rPr lang="en-US" sz="1900" dirty="0"/>
              <a:t>Total contributions (Roth and pretax) up to $19,000 of compensation, $25,000 if age 50 or older (2019)</a:t>
            </a:r>
          </a:p>
          <a:p>
            <a:pPr marL="285750" indent="-285750">
              <a:lnSpc>
                <a:spcPct val="90000"/>
              </a:lnSpc>
            </a:pPr>
            <a:r>
              <a:rPr lang="en-US" sz="1900" dirty="0"/>
              <a:t>Qualified distributions are federal income tax free</a:t>
            </a:r>
          </a:p>
          <a:p>
            <a:pPr marL="742950" lvl="1" indent="-285750">
              <a:lnSpc>
                <a:spcPct val="90000"/>
              </a:lnSpc>
            </a:pPr>
            <a:r>
              <a:rPr lang="en-US" sz="1900" dirty="0"/>
              <a:t>5-year holding requirement AND </a:t>
            </a:r>
          </a:p>
          <a:p>
            <a:pPr marL="742950" lvl="1" indent="-285750">
              <a:lnSpc>
                <a:spcPct val="90000"/>
              </a:lnSpc>
            </a:pPr>
            <a:r>
              <a:rPr lang="en-US" sz="1900" dirty="0"/>
              <a:t>Either age 59½ or disabled</a:t>
            </a:r>
          </a:p>
          <a:p>
            <a:pPr marL="285750" indent="-285750">
              <a:lnSpc>
                <a:spcPct val="90000"/>
              </a:lnSpc>
            </a:pPr>
            <a:r>
              <a:rPr lang="en-US" sz="1900" dirty="0"/>
              <a:t>Nonqualified distribution </a:t>
            </a:r>
            <a:r>
              <a:rPr lang="en-US" sz="1900" dirty="0">
                <a:latin typeface="Arial" charset="0"/>
              </a:rPr>
              <a:t>— </a:t>
            </a:r>
            <a:r>
              <a:rPr lang="en-US" sz="1900" dirty="0"/>
              <a:t>federal income tax and 10% premature distribution tax may apply to earnings portion</a:t>
            </a:r>
          </a:p>
          <a:p>
            <a:pPr marL="285750" indent="-285750">
              <a:lnSpc>
                <a:spcPct val="90000"/>
              </a:lnSpc>
            </a:pPr>
            <a:r>
              <a:rPr lang="en-US" sz="1900" dirty="0"/>
              <a:t>Treated same as pretax contributions for all plan purposes (withdrawal rules, etc.)</a:t>
            </a:r>
          </a:p>
        </p:txBody>
      </p:sp>
      <p:sp>
        <p:nvSpPr>
          <p:cNvPr id="62467" name="Rectangle 3"/>
          <p:cNvSpPr>
            <a:spLocks noChangeArrowheads="1"/>
          </p:cNvSpPr>
          <p:nvPr/>
        </p:nvSpPr>
        <p:spPr bwMode="auto">
          <a:xfrm>
            <a:off x="4648200" y="4724400"/>
            <a:ext cx="3810000" cy="17526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endParaRPr lang="en-US" sz="20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fade">
                                      <p:cBhvr>
                                        <p:cTn id="7" dur="500"/>
                                        <p:tgtEl>
                                          <p:spTgt spid="172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Effect transition="in" filter="fade">
                                      <p:cBhvr>
                                        <p:cTn id="12" dur="500"/>
                                        <p:tgtEl>
                                          <p:spTgt spid="172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2036">
                                            <p:txEl>
                                              <p:pRg st="2" end="2"/>
                                            </p:txEl>
                                          </p:spTgt>
                                        </p:tgtEl>
                                        <p:attrNameLst>
                                          <p:attrName>style.visibility</p:attrName>
                                        </p:attrNameLst>
                                      </p:cBhvr>
                                      <p:to>
                                        <p:strVal val="visible"/>
                                      </p:to>
                                    </p:set>
                                    <p:animEffect transition="in" filter="fade">
                                      <p:cBhvr>
                                        <p:cTn id="17" dur="500"/>
                                        <p:tgtEl>
                                          <p:spTgt spid="1720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2036">
                                            <p:txEl>
                                              <p:pRg st="3" end="3"/>
                                            </p:txEl>
                                          </p:spTgt>
                                        </p:tgtEl>
                                        <p:attrNameLst>
                                          <p:attrName>style.visibility</p:attrName>
                                        </p:attrNameLst>
                                      </p:cBhvr>
                                      <p:to>
                                        <p:strVal val="visible"/>
                                      </p:to>
                                    </p:set>
                                    <p:animEffect transition="in" filter="fade">
                                      <p:cBhvr>
                                        <p:cTn id="22" dur="500"/>
                                        <p:tgtEl>
                                          <p:spTgt spid="17203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036">
                                            <p:txEl>
                                              <p:pRg st="4" end="4"/>
                                            </p:txEl>
                                          </p:spTgt>
                                        </p:tgtEl>
                                        <p:attrNameLst>
                                          <p:attrName>style.visibility</p:attrName>
                                        </p:attrNameLst>
                                      </p:cBhvr>
                                      <p:to>
                                        <p:strVal val="visible"/>
                                      </p:to>
                                    </p:set>
                                    <p:animEffect transition="in" filter="fade">
                                      <p:cBhvr>
                                        <p:cTn id="25" dur="500"/>
                                        <p:tgtEl>
                                          <p:spTgt spid="17203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2036">
                                            <p:txEl>
                                              <p:pRg st="5" end="5"/>
                                            </p:txEl>
                                          </p:spTgt>
                                        </p:tgtEl>
                                        <p:attrNameLst>
                                          <p:attrName>style.visibility</p:attrName>
                                        </p:attrNameLst>
                                      </p:cBhvr>
                                      <p:to>
                                        <p:strVal val="visible"/>
                                      </p:to>
                                    </p:set>
                                    <p:animEffect transition="in" filter="fade">
                                      <p:cBhvr>
                                        <p:cTn id="28" dur="500"/>
                                        <p:tgtEl>
                                          <p:spTgt spid="17203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2036">
                                            <p:txEl>
                                              <p:pRg st="6" end="6"/>
                                            </p:txEl>
                                          </p:spTgt>
                                        </p:tgtEl>
                                        <p:attrNameLst>
                                          <p:attrName>style.visibility</p:attrName>
                                        </p:attrNameLst>
                                      </p:cBhvr>
                                      <p:to>
                                        <p:strVal val="visible"/>
                                      </p:to>
                                    </p:set>
                                    <p:animEffect transition="in" filter="fade">
                                      <p:cBhvr>
                                        <p:cTn id="33" dur="500"/>
                                        <p:tgtEl>
                                          <p:spTgt spid="17203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2036">
                                            <p:txEl>
                                              <p:pRg st="7" end="7"/>
                                            </p:txEl>
                                          </p:spTgt>
                                        </p:tgtEl>
                                        <p:attrNameLst>
                                          <p:attrName>style.visibility</p:attrName>
                                        </p:attrNameLst>
                                      </p:cBhvr>
                                      <p:to>
                                        <p:strVal val="visible"/>
                                      </p:to>
                                    </p:set>
                                    <p:animEffect transition="in" filter="fade">
                                      <p:cBhvr>
                                        <p:cTn id="38" dur="500"/>
                                        <p:tgtEl>
                                          <p:spTgt spid="1720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62100" y="530352"/>
            <a:ext cx="5676899" cy="622173"/>
          </a:xfrm>
        </p:spPr>
        <p:txBody>
          <a:bodyPr>
            <a:noAutofit/>
          </a:bodyPr>
          <a:lstStyle/>
          <a:p>
            <a:r>
              <a:rPr lang="en-US" dirty="0"/>
              <a:t>Annuities</a:t>
            </a:r>
          </a:p>
        </p:txBody>
      </p:sp>
      <p:sp>
        <p:nvSpPr>
          <p:cNvPr id="142339" name="Rectangle 3"/>
          <p:cNvSpPr>
            <a:spLocks noGrp="1" noChangeArrowheads="1"/>
          </p:cNvSpPr>
          <p:nvPr>
            <p:ph type="body" sz="half" idx="4294967295"/>
          </p:nvPr>
        </p:nvSpPr>
        <p:spPr>
          <a:xfrm>
            <a:off x="1562100" y="1752600"/>
            <a:ext cx="3314700" cy="3886200"/>
          </a:xfrm>
        </p:spPr>
        <p:txBody>
          <a:bodyPr/>
          <a:lstStyle/>
          <a:p>
            <a:pPr>
              <a:lnSpc>
                <a:spcPct val="80000"/>
              </a:lnSpc>
              <a:spcAft>
                <a:spcPts val="600"/>
              </a:spcAft>
            </a:pPr>
            <a:r>
              <a:rPr lang="en-US" sz="1400" dirty="0"/>
              <a:t>An annuity is an investment contract</a:t>
            </a:r>
          </a:p>
          <a:p>
            <a:pPr>
              <a:lnSpc>
                <a:spcPct val="80000"/>
              </a:lnSpc>
              <a:spcAft>
                <a:spcPts val="600"/>
              </a:spcAft>
            </a:pPr>
            <a:r>
              <a:rPr lang="en-US" sz="1400" dirty="0"/>
              <a:t>You invest money in return for insurer’s promise to make payments in future </a:t>
            </a:r>
            <a:br>
              <a:rPr lang="en-US" sz="1400" dirty="0"/>
            </a:br>
            <a:r>
              <a:rPr lang="en-US" sz="1400" dirty="0"/>
              <a:t>(e.g., retirement)*</a:t>
            </a:r>
          </a:p>
          <a:p>
            <a:pPr>
              <a:lnSpc>
                <a:spcPct val="80000"/>
              </a:lnSpc>
              <a:spcAft>
                <a:spcPts val="600"/>
              </a:spcAft>
            </a:pPr>
            <a:r>
              <a:rPr lang="en-US" sz="1400" dirty="0"/>
              <a:t>Funds grow tax deferred</a:t>
            </a:r>
          </a:p>
          <a:p>
            <a:pPr>
              <a:lnSpc>
                <a:spcPct val="80000"/>
              </a:lnSpc>
              <a:spcAft>
                <a:spcPts val="600"/>
              </a:spcAft>
            </a:pPr>
            <a:r>
              <a:rPr lang="en-US" sz="1400" dirty="0"/>
              <a:t>May provide death benefit (insurance features such as a death benefit are generally accompanied by higher costs)</a:t>
            </a:r>
          </a:p>
          <a:p>
            <a:pPr>
              <a:lnSpc>
                <a:spcPct val="80000"/>
              </a:lnSpc>
              <a:spcAft>
                <a:spcPts val="600"/>
              </a:spcAft>
            </a:pPr>
            <a:r>
              <a:rPr lang="en-US" sz="1400" dirty="0"/>
              <a:t>No limit on amount you can contribute</a:t>
            </a:r>
          </a:p>
        </p:txBody>
      </p:sp>
      <p:sp>
        <p:nvSpPr>
          <p:cNvPr id="142340" name="Rectangle 4"/>
          <p:cNvSpPr>
            <a:spLocks noGrp="1" noChangeArrowheads="1"/>
          </p:cNvSpPr>
          <p:nvPr>
            <p:ph type="body" sz="half" idx="4294967295"/>
          </p:nvPr>
        </p:nvSpPr>
        <p:spPr>
          <a:xfrm>
            <a:off x="5424817" y="1709227"/>
            <a:ext cx="3526276" cy="4530725"/>
          </a:xfrm>
        </p:spPr>
        <p:txBody>
          <a:bodyPr/>
          <a:lstStyle/>
          <a:p>
            <a:pPr>
              <a:lnSpc>
                <a:spcPct val="80000"/>
              </a:lnSpc>
              <a:spcAft>
                <a:spcPts val="600"/>
              </a:spcAft>
            </a:pPr>
            <a:r>
              <a:rPr lang="en-US" sz="1400" dirty="0"/>
              <a:t>Distributions subject to ordinary federal income tax on earnings portion</a:t>
            </a:r>
          </a:p>
          <a:p>
            <a:pPr>
              <a:lnSpc>
                <a:spcPct val="80000"/>
              </a:lnSpc>
              <a:spcAft>
                <a:spcPts val="600"/>
              </a:spcAft>
            </a:pPr>
            <a:r>
              <a:rPr lang="en-US" sz="1400" dirty="0"/>
              <a:t>Additional 10% premature distribution tax may apply if withdrawals made prior to age 59½ (exceptions apply)</a:t>
            </a:r>
          </a:p>
          <a:p>
            <a:pPr>
              <a:lnSpc>
                <a:spcPct val="80000"/>
              </a:lnSpc>
              <a:spcAft>
                <a:spcPts val="600"/>
              </a:spcAft>
            </a:pPr>
            <a:r>
              <a:rPr lang="en-US" sz="1400" dirty="0"/>
              <a:t>No required minimum distributions after age 70½</a:t>
            </a:r>
          </a:p>
          <a:p>
            <a:pPr>
              <a:lnSpc>
                <a:spcPct val="80000"/>
              </a:lnSpc>
              <a:spcAft>
                <a:spcPts val="600"/>
              </a:spcAft>
            </a:pPr>
            <a:r>
              <a:rPr lang="en-US" sz="1400" dirty="0"/>
              <a:t>Can elect to convert annuity into guaranteed lifetime </a:t>
            </a:r>
            <a:br>
              <a:rPr lang="en-US" sz="1400" dirty="0"/>
            </a:br>
            <a:r>
              <a:rPr lang="en-US" sz="1400" dirty="0"/>
              <a:t>income stream*</a:t>
            </a:r>
          </a:p>
          <a:p>
            <a:pPr>
              <a:lnSpc>
                <a:spcPct val="80000"/>
              </a:lnSpc>
              <a:spcAft>
                <a:spcPts val="600"/>
              </a:spcAft>
            </a:pPr>
            <a:r>
              <a:rPr lang="en-US" sz="1400" dirty="0"/>
              <a:t>Typically impose a surrender fee in addition to other fees and charges</a:t>
            </a:r>
          </a:p>
        </p:txBody>
      </p:sp>
      <p:sp>
        <p:nvSpPr>
          <p:cNvPr id="142341" name="Text Box 5"/>
          <p:cNvSpPr txBox="1">
            <a:spLocks noChangeArrowheads="1"/>
          </p:cNvSpPr>
          <p:nvPr/>
        </p:nvSpPr>
        <p:spPr bwMode="auto">
          <a:xfrm>
            <a:off x="1658553" y="5277927"/>
            <a:ext cx="7094921" cy="461665"/>
          </a:xfrm>
          <a:prstGeom prst="rect">
            <a:avLst/>
          </a:prstGeom>
          <a:noFill/>
          <a:ln w="9525">
            <a:noFill/>
            <a:miter lim="800000"/>
            <a:headEnd/>
            <a:tailEnd/>
          </a:ln>
        </p:spPr>
        <p:txBody>
          <a:bodyPr wrap="square">
            <a:spAutoFit/>
          </a:bodyPr>
          <a:lstStyle/>
          <a:p>
            <a:pPr>
              <a:spcBef>
                <a:spcPct val="50000"/>
              </a:spcBef>
            </a:pPr>
            <a:r>
              <a:rPr lang="en-US" sz="1200" dirty="0">
                <a:solidFill>
                  <a:srgbClr val="5D5D5D"/>
                </a:solidFill>
                <a:latin typeface="+mj-lt"/>
                <a:cs typeface="Arial"/>
              </a:rPr>
              <a:t>*A company’s promises and guarantees are dependent on the financial ability of the company to meet its obligations.</a:t>
            </a:r>
          </a:p>
        </p:txBody>
      </p:sp>
      <p:sp>
        <p:nvSpPr>
          <p:cNvPr id="8" name="Line 6"/>
          <p:cNvSpPr>
            <a:spLocks noChangeShapeType="1"/>
          </p:cNvSpPr>
          <p:nvPr/>
        </p:nvSpPr>
        <p:spPr bwMode="auto">
          <a:xfrm>
            <a:off x="5191463" y="1752600"/>
            <a:ext cx="0" cy="27241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fade">
                                      <p:cBhvr>
                                        <p:cTn id="7" dur="1000"/>
                                        <p:tgtEl>
                                          <p:spTgt spid="142341"/>
                                        </p:tgtEl>
                                      </p:cBhvr>
                                    </p:animEffect>
                                    <p:anim calcmode="lin" valueType="num">
                                      <p:cBhvr>
                                        <p:cTn id="8" dur="1000" fill="hold"/>
                                        <p:tgtEl>
                                          <p:spTgt spid="142341"/>
                                        </p:tgtEl>
                                        <p:attrNameLst>
                                          <p:attrName>ppt_x</p:attrName>
                                        </p:attrNameLst>
                                      </p:cBhvr>
                                      <p:tavLst>
                                        <p:tav tm="0">
                                          <p:val>
                                            <p:strVal val="#ppt_x"/>
                                          </p:val>
                                        </p:tav>
                                        <p:tav tm="100000">
                                          <p:val>
                                            <p:strVal val="#ppt_x"/>
                                          </p:val>
                                        </p:tav>
                                      </p:tavLst>
                                    </p:anim>
                                    <p:anim calcmode="lin" valueType="num">
                                      <p:cBhvr>
                                        <p:cTn id="9" dur="1000" fill="hold"/>
                                        <p:tgtEl>
                                          <p:spTgt spid="1423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2339">
                                            <p:txEl>
                                              <p:pRg st="0" end="0"/>
                                            </p:txEl>
                                          </p:spTgt>
                                        </p:tgtEl>
                                        <p:attrNameLst>
                                          <p:attrName>style.visibility</p:attrName>
                                        </p:attrNameLst>
                                      </p:cBhvr>
                                      <p:to>
                                        <p:strVal val="visible"/>
                                      </p:to>
                                    </p:set>
                                    <p:animEffect transition="in" filter="fade">
                                      <p:cBhvr>
                                        <p:cTn id="14" dur="500"/>
                                        <p:tgtEl>
                                          <p:spTgt spid="14233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Effect transition="in" filter="fade">
                                      <p:cBhvr>
                                        <p:cTn id="19" dur="500"/>
                                        <p:tgtEl>
                                          <p:spTgt spid="14233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2339">
                                            <p:txEl>
                                              <p:pRg st="2" end="2"/>
                                            </p:txEl>
                                          </p:spTgt>
                                        </p:tgtEl>
                                        <p:attrNameLst>
                                          <p:attrName>style.visibility</p:attrName>
                                        </p:attrNameLst>
                                      </p:cBhvr>
                                      <p:to>
                                        <p:strVal val="visible"/>
                                      </p:to>
                                    </p:set>
                                    <p:animEffect transition="in" filter="fade">
                                      <p:cBhvr>
                                        <p:cTn id="24" dur="500"/>
                                        <p:tgtEl>
                                          <p:spTgt spid="14233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2339">
                                            <p:txEl>
                                              <p:pRg st="3" end="3"/>
                                            </p:txEl>
                                          </p:spTgt>
                                        </p:tgtEl>
                                        <p:attrNameLst>
                                          <p:attrName>style.visibility</p:attrName>
                                        </p:attrNameLst>
                                      </p:cBhvr>
                                      <p:to>
                                        <p:strVal val="visible"/>
                                      </p:to>
                                    </p:set>
                                    <p:animEffect transition="in" filter="fade">
                                      <p:cBhvr>
                                        <p:cTn id="29" dur="500"/>
                                        <p:tgtEl>
                                          <p:spTgt spid="14233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2339">
                                            <p:txEl>
                                              <p:pRg st="4" end="4"/>
                                            </p:txEl>
                                          </p:spTgt>
                                        </p:tgtEl>
                                        <p:attrNameLst>
                                          <p:attrName>style.visibility</p:attrName>
                                        </p:attrNameLst>
                                      </p:cBhvr>
                                      <p:to>
                                        <p:strVal val="visible"/>
                                      </p:to>
                                    </p:set>
                                    <p:animEffect transition="in" filter="fade">
                                      <p:cBhvr>
                                        <p:cTn id="34" dur="500"/>
                                        <p:tgtEl>
                                          <p:spTgt spid="14233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2340">
                                            <p:txEl>
                                              <p:pRg st="0" end="0"/>
                                            </p:txEl>
                                          </p:spTgt>
                                        </p:tgtEl>
                                        <p:attrNameLst>
                                          <p:attrName>style.visibility</p:attrName>
                                        </p:attrNameLst>
                                      </p:cBhvr>
                                      <p:to>
                                        <p:strVal val="visible"/>
                                      </p:to>
                                    </p:set>
                                    <p:animEffect transition="in" filter="fade">
                                      <p:cBhvr>
                                        <p:cTn id="39" dur="500"/>
                                        <p:tgtEl>
                                          <p:spTgt spid="14234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2340">
                                            <p:txEl>
                                              <p:pRg st="1" end="1"/>
                                            </p:txEl>
                                          </p:spTgt>
                                        </p:tgtEl>
                                        <p:attrNameLst>
                                          <p:attrName>style.visibility</p:attrName>
                                        </p:attrNameLst>
                                      </p:cBhvr>
                                      <p:to>
                                        <p:strVal val="visible"/>
                                      </p:to>
                                    </p:set>
                                    <p:animEffect transition="in" filter="fade">
                                      <p:cBhvr>
                                        <p:cTn id="44" dur="500"/>
                                        <p:tgtEl>
                                          <p:spTgt spid="14234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2340">
                                            <p:txEl>
                                              <p:pRg st="2" end="2"/>
                                            </p:txEl>
                                          </p:spTgt>
                                        </p:tgtEl>
                                        <p:attrNameLst>
                                          <p:attrName>style.visibility</p:attrName>
                                        </p:attrNameLst>
                                      </p:cBhvr>
                                      <p:to>
                                        <p:strVal val="visible"/>
                                      </p:to>
                                    </p:set>
                                    <p:animEffect transition="in" filter="fade">
                                      <p:cBhvr>
                                        <p:cTn id="49" dur="500"/>
                                        <p:tgtEl>
                                          <p:spTgt spid="142340">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2340">
                                            <p:txEl>
                                              <p:pRg st="3" end="3"/>
                                            </p:txEl>
                                          </p:spTgt>
                                        </p:tgtEl>
                                        <p:attrNameLst>
                                          <p:attrName>style.visibility</p:attrName>
                                        </p:attrNameLst>
                                      </p:cBhvr>
                                      <p:to>
                                        <p:strVal val="visible"/>
                                      </p:to>
                                    </p:set>
                                    <p:animEffect transition="in" filter="fade">
                                      <p:cBhvr>
                                        <p:cTn id="54" dur="500"/>
                                        <p:tgtEl>
                                          <p:spTgt spid="142340">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2340">
                                            <p:txEl>
                                              <p:pRg st="4" end="4"/>
                                            </p:txEl>
                                          </p:spTgt>
                                        </p:tgtEl>
                                        <p:attrNameLst>
                                          <p:attrName>style.visibility</p:attrName>
                                        </p:attrNameLst>
                                      </p:cBhvr>
                                      <p:to>
                                        <p:strVal val="visible"/>
                                      </p:to>
                                    </p:set>
                                    <p:animEffect transition="in" filter="fade">
                                      <p:cBhvr>
                                        <p:cTn id="59" dur="500"/>
                                        <p:tgtEl>
                                          <p:spTgt spid="142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40" grpId="0" build="p"/>
      <p:bldP spid="1423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90900" y="1559302"/>
            <a:ext cx="5753100" cy="4422397"/>
          </a:xfrm>
          <a:prstGeom prst="rect">
            <a:avLst/>
          </a:prstGeom>
        </p:spPr>
      </p:pic>
      <p:sp>
        <p:nvSpPr>
          <p:cNvPr id="66562" name="Rectangle 4"/>
          <p:cNvSpPr>
            <a:spLocks noGrp="1" noChangeArrowheads="1"/>
          </p:cNvSpPr>
          <p:nvPr>
            <p:ph type="title"/>
          </p:nvPr>
        </p:nvSpPr>
        <p:spPr>
          <a:xfrm>
            <a:off x="1647824" y="530352"/>
            <a:ext cx="7085977" cy="622173"/>
          </a:xfrm>
        </p:spPr>
        <p:txBody>
          <a:bodyPr>
            <a:noAutofit/>
          </a:bodyPr>
          <a:lstStyle/>
          <a:p>
            <a:r>
              <a:rPr lang="en-US" dirty="0"/>
              <a:t>General Investment Considerations</a:t>
            </a:r>
          </a:p>
        </p:txBody>
      </p:sp>
      <p:sp>
        <p:nvSpPr>
          <p:cNvPr id="57350" name="Rectangle 6"/>
          <p:cNvSpPr>
            <a:spLocks noGrp="1" noChangeArrowheads="1"/>
          </p:cNvSpPr>
          <p:nvPr>
            <p:ph type="body" sz="half" idx="4294967295"/>
          </p:nvPr>
        </p:nvSpPr>
        <p:spPr>
          <a:xfrm>
            <a:off x="1568577" y="1828800"/>
            <a:ext cx="5003674" cy="4365625"/>
          </a:xfrm>
        </p:spPr>
        <p:txBody>
          <a:bodyPr/>
          <a:lstStyle/>
          <a:p>
            <a:pPr marL="228600" indent="-228600"/>
            <a:r>
              <a:rPr lang="en-US" sz="2200" dirty="0"/>
              <a:t>Timeline</a:t>
            </a:r>
          </a:p>
          <a:p>
            <a:pPr marL="228600" indent="-228600"/>
            <a:r>
              <a:rPr lang="en-US" sz="2200" dirty="0"/>
              <a:t>Risk/return considerations</a:t>
            </a:r>
          </a:p>
          <a:p>
            <a:pPr marL="457200" lvl="1" indent="-171450"/>
            <a:r>
              <a:rPr lang="en-US" sz="2200" dirty="0"/>
              <a:t>Inflation</a:t>
            </a:r>
          </a:p>
          <a:p>
            <a:pPr marL="457200" lvl="1" indent="-171450"/>
            <a:r>
              <a:rPr lang="en-US" sz="2200" dirty="0"/>
              <a:t>Return needed to achieve accumulation goal</a:t>
            </a:r>
          </a:p>
          <a:p>
            <a:pPr marL="457200" lvl="1" indent="-171450"/>
            <a:r>
              <a:rPr lang="en-US" sz="2200" dirty="0"/>
              <a:t>Risk tolerance</a:t>
            </a:r>
          </a:p>
          <a:p>
            <a:pPr marL="457200" lvl="1" indent="-171450"/>
            <a:r>
              <a:rPr lang="en-US" sz="2200" dirty="0"/>
              <a:t>Diversification</a:t>
            </a:r>
          </a:p>
          <a:p>
            <a:pPr marL="228600" indent="-228600"/>
            <a:r>
              <a:rPr lang="en-US" sz="2200" dirty="0"/>
              <a:t>Periodically reevaluate</a:t>
            </a:r>
          </a:p>
          <a:p>
            <a:endParaRPr lang="en-US" sz="2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animEffect transition="in" filter="fade">
                                      <p:cBhvr>
                                        <p:cTn id="7" dur="500"/>
                                        <p:tgtEl>
                                          <p:spTgt spid="57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50">
                                            <p:txEl>
                                              <p:pRg st="1" end="1"/>
                                            </p:txEl>
                                          </p:spTgt>
                                        </p:tgtEl>
                                        <p:attrNameLst>
                                          <p:attrName>style.visibility</p:attrName>
                                        </p:attrNameLst>
                                      </p:cBhvr>
                                      <p:to>
                                        <p:strVal val="visible"/>
                                      </p:to>
                                    </p:set>
                                    <p:animEffect transition="in" filter="fade">
                                      <p:cBhvr>
                                        <p:cTn id="12" dur="500"/>
                                        <p:tgtEl>
                                          <p:spTgt spid="5735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350">
                                            <p:txEl>
                                              <p:pRg st="2" end="2"/>
                                            </p:txEl>
                                          </p:spTgt>
                                        </p:tgtEl>
                                        <p:attrNameLst>
                                          <p:attrName>style.visibility</p:attrName>
                                        </p:attrNameLst>
                                      </p:cBhvr>
                                      <p:to>
                                        <p:strVal val="visible"/>
                                      </p:to>
                                    </p:set>
                                    <p:animEffect transition="in" filter="fade">
                                      <p:cBhvr>
                                        <p:cTn id="15" dur="500"/>
                                        <p:tgtEl>
                                          <p:spTgt spid="5735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50">
                                            <p:txEl>
                                              <p:pRg st="3" end="3"/>
                                            </p:txEl>
                                          </p:spTgt>
                                        </p:tgtEl>
                                        <p:attrNameLst>
                                          <p:attrName>style.visibility</p:attrName>
                                        </p:attrNameLst>
                                      </p:cBhvr>
                                      <p:to>
                                        <p:strVal val="visible"/>
                                      </p:to>
                                    </p:set>
                                    <p:animEffect transition="in" filter="fade">
                                      <p:cBhvr>
                                        <p:cTn id="18" dur="500"/>
                                        <p:tgtEl>
                                          <p:spTgt spid="5735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350">
                                            <p:txEl>
                                              <p:pRg st="4" end="4"/>
                                            </p:txEl>
                                          </p:spTgt>
                                        </p:tgtEl>
                                        <p:attrNameLst>
                                          <p:attrName>style.visibility</p:attrName>
                                        </p:attrNameLst>
                                      </p:cBhvr>
                                      <p:to>
                                        <p:strVal val="visible"/>
                                      </p:to>
                                    </p:set>
                                    <p:animEffect transition="in" filter="fade">
                                      <p:cBhvr>
                                        <p:cTn id="21" dur="500"/>
                                        <p:tgtEl>
                                          <p:spTgt spid="5735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350">
                                            <p:txEl>
                                              <p:pRg st="5" end="5"/>
                                            </p:txEl>
                                          </p:spTgt>
                                        </p:tgtEl>
                                        <p:attrNameLst>
                                          <p:attrName>style.visibility</p:attrName>
                                        </p:attrNameLst>
                                      </p:cBhvr>
                                      <p:to>
                                        <p:strVal val="visible"/>
                                      </p:to>
                                    </p:set>
                                    <p:animEffect transition="in" filter="fade">
                                      <p:cBhvr>
                                        <p:cTn id="24" dur="500"/>
                                        <p:tgtEl>
                                          <p:spTgt spid="5735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7350">
                                            <p:txEl>
                                              <p:pRg st="6" end="6"/>
                                            </p:txEl>
                                          </p:spTgt>
                                        </p:tgtEl>
                                        <p:attrNameLst>
                                          <p:attrName>style.visibility</p:attrName>
                                        </p:attrNameLst>
                                      </p:cBhvr>
                                      <p:to>
                                        <p:strVal val="visible"/>
                                      </p:to>
                                    </p:set>
                                    <p:animEffect transition="in" filter="fade">
                                      <p:cBhvr>
                                        <p:cTn id="29" dur="500"/>
                                        <p:tgtEl>
                                          <p:spTgt spid="573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07" y="1219200"/>
            <a:ext cx="6076293" cy="4762500"/>
          </a:xfrm>
          <a:prstGeom prst="rect">
            <a:avLst/>
          </a:prstGeom>
        </p:spPr>
      </p:pic>
      <p:sp>
        <p:nvSpPr>
          <p:cNvPr id="68610" name="Rectangle 4"/>
          <p:cNvSpPr>
            <a:spLocks noGrp="1" noChangeArrowheads="1"/>
          </p:cNvSpPr>
          <p:nvPr>
            <p:ph type="title"/>
          </p:nvPr>
        </p:nvSpPr>
        <p:spPr/>
        <p:txBody>
          <a:bodyPr>
            <a:noAutofit/>
          </a:bodyPr>
          <a:lstStyle/>
          <a:p>
            <a:r>
              <a:rPr lang="en-US" dirty="0"/>
              <a:t>Protecting Against Risk – </a:t>
            </a:r>
            <a:br>
              <a:rPr lang="en-US" dirty="0"/>
            </a:br>
            <a:r>
              <a:rPr lang="en-US" sz="3400" b="0" dirty="0"/>
              <a:t>The Role of Insurance</a:t>
            </a:r>
          </a:p>
        </p:txBody>
      </p:sp>
      <p:sp>
        <p:nvSpPr>
          <p:cNvPr id="59398" name="Rectangle 6"/>
          <p:cNvSpPr>
            <a:spLocks noGrp="1" noChangeArrowheads="1"/>
          </p:cNvSpPr>
          <p:nvPr>
            <p:ph idx="1"/>
          </p:nvPr>
        </p:nvSpPr>
        <p:spPr/>
        <p:txBody>
          <a:bodyPr/>
          <a:lstStyle/>
          <a:p>
            <a:pPr marL="282575" indent="-282575"/>
            <a:r>
              <a:rPr lang="en-US" sz="2200" dirty="0"/>
              <a:t>Shifts financial risk to insurer</a:t>
            </a:r>
          </a:p>
          <a:p>
            <a:pPr marL="282575" indent="-282575"/>
            <a:r>
              <a:rPr lang="en-US" sz="2200" dirty="0"/>
              <a:t>Working years:</a:t>
            </a:r>
          </a:p>
          <a:p>
            <a:pPr marL="684213" lvl="1" indent="-227013"/>
            <a:r>
              <a:rPr lang="en-US" sz="2200" dirty="0"/>
              <a:t>Disability income insurance </a:t>
            </a:r>
          </a:p>
          <a:p>
            <a:pPr marL="684213" lvl="1" indent="-227013"/>
            <a:r>
              <a:rPr lang="en-US" sz="2200" dirty="0"/>
              <a:t>Life insurance</a:t>
            </a:r>
          </a:p>
          <a:p>
            <a:pPr marL="282575" indent="-282575"/>
            <a:r>
              <a:rPr lang="en-US" sz="2200" dirty="0"/>
              <a:t>Retirement years:</a:t>
            </a:r>
          </a:p>
          <a:p>
            <a:pPr marL="684213" lvl="1" indent="-227013"/>
            <a:r>
              <a:rPr lang="en-US" sz="2200" dirty="0"/>
              <a:t>Health insurance</a:t>
            </a:r>
          </a:p>
          <a:p>
            <a:pPr marL="684213" lvl="1" indent="-227013"/>
            <a:r>
              <a:rPr lang="en-US" sz="2200" dirty="0"/>
              <a:t>Long-term care insurance</a:t>
            </a:r>
          </a:p>
          <a:p>
            <a:endParaRPr lang="en-US" sz="2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Effect transition="in" filter="fade">
                                      <p:cBhvr>
                                        <p:cTn id="7" dur="500"/>
                                        <p:tgtEl>
                                          <p:spTgt spid="593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8">
                                            <p:txEl>
                                              <p:pRg st="1" end="1"/>
                                            </p:txEl>
                                          </p:spTgt>
                                        </p:tgtEl>
                                        <p:attrNameLst>
                                          <p:attrName>style.visibility</p:attrName>
                                        </p:attrNameLst>
                                      </p:cBhvr>
                                      <p:to>
                                        <p:strVal val="visible"/>
                                      </p:to>
                                    </p:set>
                                    <p:animEffect transition="in" filter="fade">
                                      <p:cBhvr>
                                        <p:cTn id="12" dur="500"/>
                                        <p:tgtEl>
                                          <p:spTgt spid="59398">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9398">
                                            <p:txEl>
                                              <p:pRg st="2" end="2"/>
                                            </p:txEl>
                                          </p:spTgt>
                                        </p:tgtEl>
                                        <p:attrNameLst>
                                          <p:attrName>style.visibility</p:attrName>
                                        </p:attrNameLst>
                                      </p:cBhvr>
                                      <p:to>
                                        <p:strVal val="visible"/>
                                      </p:to>
                                    </p:set>
                                    <p:animEffect transition="in" filter="fade">
                                      <p:cBhvr>
                                        <p:cTn id="16" dur="500"/>
                                        <p:tgtEl>
                                          <p:spTgt spid="59398">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9398">
                                            <p:txEl>
                                              <p:pRg st="3" end="3"/>
                                            </p:txEl>
                                          </p:spTgt>
                                        </p:tgtEl>
                                        <p:attrNameLst>
                                          <p:attrName>style.visibility</p:attrName>
                                        </p:attrNameLst>
                                      </p:cBhvr>
                                      <p:to>
                                        <p:strVal val="visible"/>
                                      </p:to>
                                    </p:set>
                                    <p:animEffect transition="in" filter="fade">
                                      <p:cBhvr>
                                        <p:cTn id="20" dur="500"/>
                                        <p:tgtEl>
                                          <p:spTgt spid="5939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9398">
                                            <p:txEl>
                                              <p:pRg st="4" end="4"/>
                                            </p:txEl>
                                          </p:spTgt>
                                        </p:tgtEl>
                                        <p:attrNameLst>
                                          <p:attrName>style.visibility</p:attrName>
                                        </p:attrNameLst>
                                      </p:cBhvr>
                                      <p:to>
                                        <p:strVal val="visible"/>
                                      </p:to>
                                    </p:set>
                                    <p:animEffect transition="in" filter="fade">
                                      <p:cBhvr>
                                        <p:cTn id="25" dur="500"/>
                                        <p:tgtEl>
                                          <p:spTgt spid="59398">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9398">
                                            <p:txEl>
                                              <p:pRg st="5" end="5"/>
                                            </p:txEl>
                                          </p:spTgt>
                                        </p:tgtEl>
                                        <p:attrNameLst>
                                          <p:attrName>style.visibility</p:attrName>
                                        </p:attrNameLst>
                                      </p:cBhvr>
                                      <p:to>
                                        <p:strVal val="visible"/>
                                      </p:to>
                                    </p:set>
                                    <p:animEffect transition="in" filter="fade">
                                      <p:cBhvr>
                                        <p:cTn id="29" dur="500"/>
                                        <p:tgtEl>
                                          <p:spTgt spid="59398">
                                            <p:txEl>
                                              <p:pRg st="5" end="5"/>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9398">
                                            <p:txEl>
                                              <p:pRg st="6" end="6"/>
                                            </p:txEl>
                                          </p:spTgt>
                                        </p:tgtEl>
                                        <p:attrNameLst>
                                          <p:attrName>style.visibility</p:attrName>
                                        </p:attrNameLst>
                                      </p:cBhvr>
                                      <p:to>
                                        <p:strVal val="visible"/>
                                      </p:to>
                                    </p:set>
                                    <p:animEffect transition="in" filter="fade">
                                      <p:cBhvr>
                                        <p:cTn id="33" dur="500"/>
                                        <p:tgtEl>
                                          <p:spTgt spid="593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noAutofit/>
          </a:bodyPr>
          <a:lstStyle/>
          <a:p>
            <a:r>
              <a:rPr lang="en-US" dirty="0"/>
              <a:t>Implementing Your Plan</a:t>
            </a:r>
          </a:p>
        </p:txBody>
      </p:sp>
      <p:sp>
        <p:nvSpPr>
          <p:cNvPr id="61446" name="Rectangle 6"/>
          <p:cNvSpPr>
            <a:spLocks noGrp="1" noChangeArrowheads="1"/>
          </p:cNvSpPr>
          <p:nvPr>
            <p:ph type="body" sz="half" idx="4294967295"/>
          </p:nvPr>
        </p:nvSpPr>
        <p:spPr>
          <a:xfrm>
            <a:off x="1559858" y="1695450"/>
            <a:ext cx="3316942" cy="4724400"/>
          </a:xfrm>
        </p:spPr>
        <p:txBody>
          <a:bodyPr/>
          <a:lstStyle/>
          <a:p>
            <a:r>
              <a:rPr lang="en-US" sz="2200" dirty="0"/>
              <a:t>Develop your own road map</a:t>
            </a:r>
          </a:p>
          <a:p>
            <a:r>
              <a:rPr lang="en-US" sz="2200" dirty="0"/>
              <a:t>Start now</a:t>
            </a:r>
          </a:p>
          <a:p>
            <a:r>
              <a:rPr lang="en-US" sz="2200" dirty="0"/>
              <a:t>Invest regularly</a:t>
            </a:r>
          </a:p>
          <a:p>
            <a:r>
              <a:rPr lang="en-US" sz="2200" dirty="0"/>
              <a:t>Purchase appropriate insurance coverage</a:t>
            </a:r>
          </a:p>
          <a:p>
            <a:r>
              <a:rPr lang="en-US" sz="2200" dirty="0"/>
              <a:t>Review plan on regular basis and adjust accordingly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1409700"/>
            <a:ext cx="4988658"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 calcmode="lin" valueType="num">
                                      <p:cBhvr additive="base">
                                        <p:cTn id="7" dur="500" fill="hold"/>
                                        <p:tgtEl>
                                          <p:spTgt spid="614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xEl>
                                              <p:pRg st="1" end="1"/>
                                            </p:txEl>
                                          </p:spTgt>
                                        </p:tgtEl>
                                        <p:attrNameLst>
                                          <p:attrName>style.visibility</p:attrName>
                                        </p:attrNameLst>
                                      </p:cBhvr>
                                      <p:to>
                                        <p:strVal val="visible"/>
                                      </p:to>
                                    </p:set>
                                    <p:anim calcmode="lin" valueType="num">
                                      <p:cBhvr additive="base">
                                        <p:cTn id="13" dur="500" fill="hold"/>
                                        <p:tgtEl>
                                          <p:spTgt spid="614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6">
                                            <p:txEl>
                                              <p:pRg st="2" end="2"/>
                                            </p:txEl>
                                          </p:spTgt>
                                        </p:tgtEl>
                                        <p:attrNameLst>
                                          <p:attrName>style.visibility</p:attrName>
                                        </p:attrNameLst>
                                      </p:cBhvr>
                                      <p:to>
                                        <p:strVal val="visible"/>
                                      </p:to>
                                    </p:set>
                                    <p:anim calcmode="lin" valueType="num">
                                      <p:cBhvr additive="base">
                                        <p:cTn id="19" dur="500" fill="hold"/>
                                        <p:tgtEl>
                                          <p:spTgt spid="614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6">
                                            <p:txEl>
                                              <p:pRg st="3" end="3"/>
                                            </p:txEl>
                                          </p:spTgt>
                                        </p:tgtEl>
                                        <p:attrNameLst>
                                          <p:attrName>style.visibility</p:attrName>
                                        </p:attrNameLst>
                                      </p:cBhvr>
                                      <p:to>
                                        <p:strVal val="visible"/>
                                      </p:to>
                                    </p:set>
                                    <p:anim calcmode="lin" valueType="num">
                                      <p:cBhvr additive="base">
                                        <p:cTn id="25" dur="500" fill="hold"/>
                                        <p:tgtEl>
                                          <p:spTgt spid="614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6">
                                            <p:txEl>
                                              <p:pRg st="4" end="4"/>
                                            </p:txEl>
                                          </p:spTgt>
                                        </p:tgtEl>
                                        <p:attrNameLst>
                                          <p:attrName>style.visibility</p:attrName>
                                        </p:attrNameLst>
                                      </p:cBhvr>
                                      <p:to>
                                        <p:strVal val="visible"/>
                                      </p:to>
                                    </p:set>
                                    <p:anim calcmode="lin" valueType="num">
                                      <p:cBhvr additive="base">
                                        <p:cTn id="31" dur="500" fill="hold"/>
                                        <p:tgtEl>
                                          <p:spTgt spid="6144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04975" y="530352"/>
            <a:ext cx="5590244"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1" y="1828800"/>
            <a:ext cx="8182327" cy="3298825"/>
          </a:xfrm>
        </p:spPr>
        <p:txBody>
          <a:bodyPr/>
          <a:lstStyle/>
          <a:p>
            <a:pPr marL="0" indent="0">
              <a:buNone/>
            </a:pPr>
            <a:r>
              <a:rPr lang="en-US" sz="12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20000" b="9688"/>
          <a:stretch>
            <a:fillRect/>
          </a:stretch>
        </p:blipFill>
        <p:spPr bwMode="auto">
          <a:xfrm>
            <a:off x="1438275" y="2343149"/>
            <a:ext cx="7725389"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22215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613646" y="1429871"/>
            <a:ext cx="7225554"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246" y="2193357"/>
            <a:ext cx="6492015" cy="3782245"/>
          </a:xfrm>
          <a:prstGeom prst="rect">
            <a:avLst/>
          </a:prstGeom>
        </p:spPr>
      </p:pic>
      <p:sp>
        <p:nvSpPr>
          <p:cNvPr id="23555" name="Rectangle 3"/>
          <p:cNvSpPr>
            <a:spLocks noGrp="1" noChangeArrowheads="1"/>
          </p:cNvSpPr>
          <p:nvPr>
            <p:ph type="title"/>
          </p:nvPr>
        </p:nvSpPr>
        <p:spPr>
          <a:xfrm>
            <a:off x="1743456" y="530352"/>
            <a:ext cx="7084350" cy="768609"/>
          </a:xfrm>
        </p:spPr>
        <p:txBody>
          <a:bodyPr>
            <a:noAutofit/>
          </a:bodyPr>
          <a:lstStyle/>
          <a:p>
            <a:r>
              <a:rPr lang="en-US" dirty="0"/>
              <a:t>The Retirement Planning</a:t>
            </a:r>
            <a:br>
              <a:rPr lang="en-US" dirty="0"/>
            </a:br>
            <a:r>
              <a:rPr lang="en-US" dirty="0"/>
              <a:t>Road Map</a:t>
            </a:r>
          </a:p>
        </p:txBody>
      </p:sp>
      <p:sp>
        <p:nvSpPr>
          <p:cNvPr id="16388" name="Text Box 4"/>
          <p:cNvSpPr txBox="1">
            <a:spLocks noChangeArrowheads="1"/>
          </p:cNvSpPr>
          <p:nvPr/>
        </p:nvSpPr>
        <p:spPr bwMode="auto">
          <a:xfrm>
            <a:off x="1743456" y="2156782"/>
            <a:ext cx="1447800" cy="396875"/>
          </a:xfrm>
          <a:prstGeom prst="rect">
            <a:avLst/>
          </a:prstGeom>
          <a:noFill/>
          <a:ln w="9525">
            <a:noFill/>
            <a:miter lim="800000"/>
            <a:headEnd/>
            <a:tailEnd/>
          </a:ln>
          <a:effectLst/>
        </p:spPr>
        <p:txBody>
          <a:bodyPr>
            <a:spAutoFit/>
          </a:bodyPr>
          <a:lstStyle/>
          <a:p>
            <a:r>
              <a:rPr lang="en-US" sz="2000" b="1" dirty="0">
                <a:solidFill>
                  <a:schemeClr val="accent6"/>
                </a:solidFill>
              </a:rPr>
              <a:t>Start Now</a:t>
            </a:r>
          </a:p>
        </p:txBody>
      </p:sp>
      <p:sp>
        <p:nvSpPr>
          <p:cNvPr id="23557" name="Line 7"/>
          <p:cNvSpPr>
            <a:spLocks noChangeShapeType="1"/>
          </p:cNvSpPr>
          <p:nvPr/>
        </p:nvSpPr>
        <p:spPr bwMode="auto">
          <a:xfrm>
            <a:off x="4058720" y="2727382"/>
            <a:ext cx="228600" cy="0"/>
          </a:xfrm>
          <a:prstGeom prst="line">
            <a:avLst/>
          </a:prstGeom>
          <a:noFill/>
          <a:ln w="9525">
            <a:noFill/>
            <a:round/>
            <a:headEnd/>
            <a:tailEnd/>
          </a:ln>
        </p:spPr>
        <p:txBody>
          <a:bodyPr>
            <a:spAutoFit/>
          </a:bodyPr>
          <a:lstStyle/>
          <a:p>
            <a:endParaRPr lang="en-US"/>
          </a:p>
        </p:txBody>
      </p:sp>
      <p:sp>
        <p:nvSpPr>
          <p:cNvPr id="16395" name="Text Box 11"/>
          <p:cNvSpPr txBox="1">
            <a:spLocks noChangeArrowheads="1"/>
          </p:cNvSpPr>
          <p:nvPr/>
        </p:nvSpPr>
        <p:spPr bwMode="auto">
          <a:xfrm>
            <a:off x="4047746" y="2156782"/>
            <a:ext cx="2438400" cy="707886"/>
          </a:xfrm>
          <a:prstGeom prst="rect">
            <a:avLst/>
          </a:prstGeom>
          <a:noFill/>
          <a:ln w="9525">
            <a:noFill/>
            <a:miter lim="800000"/>
            <a:headEnd/>
            <a:tailEnd/>
          </a:ln>
          <a:effectLst/>
        </p:spPr>
        <p:txBody>
          <a:bodyPr wrap="square">
            <a:spAutoFit/>
          </a:bodyPr>
          <a:lstStyle/>
          <a:p>
            <a:r>
              <a:rPr lang="en-US" sz="2000" b="1" dirty="0">
                <a:solidFill>
                  <a:schemeClr val="accent6"/>
                </a:solidFill>
              </a:rPr>
              <a:t>Tax-advantaged Retirement Vehicles</a:t>
            </a:r>
          </a:p>
        </p:txBody>
      </p:sp>
      <p:sp>
        <p:nvSpPr>
          <p:cNvPr id="16434" name="Text Box 50"/>
          <p:cNvSpPr txBox="1">
            <a:spLocks noChangeArrowheads="1"/>
          </p:cNvSpPr>
          <p:nvPr/>
        </p:nvSpPr>
        <p:spPr bwMode="auto">
          <a:xfrm>
            <a:off x="6696680" y="2156782"/>
            <a:ext cx="1905000" cy="707886"/>
          </a:xfrm>
          <a:prstGeom prst="rect">
            <a:avLst/>
          </a:prstGeom>
          <a:noFill/>
          <a:ln w="9525">
            <a:noFill/>
            <a:miter lim="800000"/>
            <a:headEnd/>
            <a:tailEnd/>
          </a:ln>
          <a:effectLst/>
        </p:spPr>
        <p:txBody>
          <a:bodyPr wrap="square">
            <a:spAutoFit/>
          </a:bodyPr>
          <a:lstStyle/>
          <a:p>
            <a:r>
              <a:rPr lang="en-US" sz="2000" b="1" dirty="0">
                <a:solidFill>
                  <a:schemeClr val="accent6"/>
                </a:solidFill>
              </a:rPr>
              <a:t>Investment Considerations</a:t>
            </a:r>
          </a:p>
        </p:txBody>
      </p:sp>
      <p:sp>
        <p:nvSpPr>
          <p:cNvPr id="16437" name="Text Box 53"/>
          <p:cNvSpPr txBox="1">
            <a:spLocks noChangeArrowheads="1"/>
          </p:cNvSpPr>
          <p:nvPr/>
        </p:nvSpPr>
        <p:spPr bwMode="auto">
          <a:xfrm>
            <a:off x="6696680" y="2921439"/>
            <a:ext cx="2242458" cy="707886"/>
          </a:xfrm>
          <a:prstGeom prst="rect">
            <a:avLst/>
          </a:prstGeom>
          <a:noFill/>
          <a:ln w="9525">
            <a:noFill/>
            <a:miter lim="800000"/>
            <a:headEnd/>
            <a:tailEnd/>
          </a:ln>
          <a:effectLst/>
        </p:spPr>
        <p:txBody>
          <a:bodyPr wrap="square">
            <a:spAutoFit/>
          </a:bodyPr>
          <a:lstStyle/>
          <a:p>
            <a:r>
              <a:rPr lang="en-US" sz="2000" b="1" dirty="0">
                <a:solidFill>
                  <a:schemeClr val="accent6"/>
                </a:solidFill>
              </a:rPr>
              <a:t>Protect Against Undue Risk</a:t>
            </a:r>
          </a:p>
        </p:txBody>
      </p:sp>
      <p:sp>
        <p:nvSpPr>
          <p:cNvPr id="16438" name="Text Box 54"/>
          <p:cNvSpPr txBox="1">
            <a:spLocks noChangeArrowheads="1"/>
          </p:cNvSpPr>
          <p:nvPr/>
        </p:nvSpPr>
        <p:spPr bwMode="auto">
          <a:xfrm>
            <a:off x="1743456" y="1691023"/>
            <a:ext cx="2133600" cy="400110"/>
          </a:xfrm>
          <a:prstGeom prst="rect">
            <a:avLst/>
          </a:prstGeom>
          <a:noFill/>
          <a:ln w="9525">
            <a:noFill/>
            <a:miter lim="800000"/>
            <a:headEnd/>
            <a:tailEnd/>
          </a:ln>
          <a:effectLst/>
        </p:spPr>
        <p:txBody>
          <a:bodyPr wrap="square">
            <a:spAutoFit/>
          </a:bodyPr>
          <a:lstStyle/>
          <a:p>
            <a:r>
              <a:rPr lang="en-US" sz="2000" b="1" dirty="0">
                <a:solidFill>
                  <a:schemeClr val="accent6"/>
                </a:solidFill>
              </a:rPr>
              <a:t>Implement Plan</a:t>
            </a:r>
          </a:p>
        </p:txBody>
      </p:sp>
      <p:sp>
        <p:nvSpPr>
          <p:cNvPr id="16442" name="Text Box 58"/>
          <p:cNvSpPr txBox="1">
            <a:spLocks noChangeArrowheads="1"/>
          </p:cNvSpPr>
          <p:nvPr/>
        </p:nvSpPr>
        <p:spPr bwMode="auto">
          <a:xfrm>
            <a:off x="6696680" y="1691023"/>
            <a:ext cx="1295400" cy="400110"/>
          </a:xfrm>
          <a:prstGeom prst="rect">
            <a:avLst/>
          </a:prstGeom>
          <a:noFill/>
          <a:ln w="9525">
            <a:noFill/>
            <a:miter lim="800000"/>
            <a:headEnd/>
            <a:tailEnd/>
          </a:ln>
        </p:spPr>
        <p:txBody>
          <a:bodyPr wrap="square">
            <a:spAutoFit/>
          </a:bodyPr>
          <a:lstStyle/>
          <a:p>
            <a:r>
              <a:rPr lang="en-US" sz="2000" b="1" dirty="0">
                <a:solidFill>
                  <a:schemeClr val="accent6"/>
                </a:solidFill>
              </a:rPr>
              <a:t>Annuities</a:t>
            </a:r>
          </a:p>
        </p:txBody>
      </p:sp>
      <p:sp>
        <p:nvSpPr>
          <p:cNvPr id="16444" name="Text Box 60"/>
          <p:cNvSpPr txBox="1">
            <a:spLocks noChangeArrowheads="1"/>
          </p:cNvSpPr>
          <p:nvPr/>
        </p:nvSpPr>
        <p:spPr bwMode="auto">
          <a:xfrm>
            <a:off x="1743456" y="2618836"/>
            <a:ext cx="2516454" cy="400110"/>
          </a:xfrm>
          <a:prstGeom prst="rect">
            <a:avLst/>
          </a:prstGeom>
          <a:noFill/>
          <a:ln w="9525">
            <a:noFill/>
            <a:miter lim="800000"/>
            <a:headEnd/>
            <a:tailEnd/>
          </a:ln>
          <a:effectLst/>
        </p:spPr>
        <p:txBody>
          <a:bodyPr wrap="square">
            <a:spAutoFit/>
          </a:bodyPr>
          <a:lstStyle/>
          <a:p>
            <a:r>
              <a:rPr lang="en-US" sz="2000" b="1" dirty="0">
                <a:solidFill>
                  <a:schemeClr val="accent6"/>
                </a:solidFill>
              </a:rPr>
              <a:t>Basic Questions</a:t>
            </a:r>
          </a:p>
        </p:txBody>
      </p:sp>
      <p:sp>
        <p:nvSpPr>
          <p:cNvPr id="16447" name="Text Box 63"/>
          <p:cNvSpPr txBox="1">
            <a:spLocks noChangeArrowheads="1"/>
          </p:cNvSpPr>
          <p:nvPr/>
        </p:nvSpPr>
        <p:spPr bwMode="auto">
          <a:xfrm>
            <a:off x="4087590" y="1691023"/>
            <a:ext cx="2612570" cy="400110"/>
          </a:xfrm>
          <a:prstGeom prst="rect">
            <a:avLst/>
          </a:prstGeom>
          <a:noFill/>
          <a:ln w="9525">
            <a:noFill/>
            <a:miter lim="800000"/>
            <a:headEnd/>
            <a:tailEnd/>
          </a:ln>
          <a:effectLst/>
        </p:spPr>
        <p:txBody>
          <a:bodyPr wrap="square">
            <a:spAutoFit/>
          </a:bodyPr>
          <a:lstStyle/>
          <a:p>
            <a:r>
              <a:rPr lang="en-US" sz="2000" b="1" dirty="0">
                <a:solidFill>
                  <a:schemeClr val="accent6"/>
                </a:solidFill>
              </a:rPr>
              <a:t>Crunching Numbers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38"/>
                                        </p:tgtEl>
                                        <p:attrNameLst>
                                          <p:attrName>style.visibility</p:attrName>
                                        </p:attrNameLst>
                                      </p:cBhvr>
                                      <p:to>
                                        <p:strVal val="visible"/>
                                      </p:to>
                                    </p:set>
                                    <p:animEffect transition="in" filter="fade">
                                      <p:cBhvr>
                                        <p:cTn id="7" dur="500"/>
                                        <p:tgtEl>
                                          <p:spTgt spid="16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44"/>
                                        </p:tgtEl>
                                        <p:attrNameLst>
                                          <p:attrName>style.visibility</p:attrName>
                                        </p:attrNameLst>
                                      </p:cBhvr>
                                      <p:to>
                                        <p:strVal val="visible"/>
                                      </p:to>
                                    </p:set>
                                    <p:animEffect transition="in" filter="fade">
                                      <p:cBhvr>
                                        <p:cTn id="17" dur="500"/>
                                        <p:tgtEl>
                                          <p:spTgt spid="16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447"/>
                                        </p:tgtEl>
                                        <p:attrNameLst>
                                          <p:attrName>style.visibility</p:attrName>
                                        </p:attrNameLst>
                                      </p:cBhvr>
                                      <p:to>
                                        <p:strVal val="visible"/>
                                      </p:to>
                                    </p:set>
                                    <p:animEffect transition="in" filter="fade">
                                      <p:cBhvr>
                                        <p:cTn id="22" dur="500"/>
                                        <p:tgtEl>
                                          <p:spTgt spid="164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95"/>
                                        </p:tgtEl>
                                        <p:attrNameLst>
                                          <p:attrName>style.visibility</p:attrName>
                                        </p:attrNameLst>
                                      </p:cBhvr>
                                      <p:to>
                                        <p:strVal val="visible"/>
                                      </p:to>
                                    </p:set>
                                    <p:animEffect transition="in" filter="fade">
                                      <p:cBhvr>
                                        <p:cTn id="27" dur="500"/>
                                        <p:tgtEl>
                                          <p:spTgt spid="163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442"/>
                                        </p:tgtEl>
                                        <p:attrNameLst>
                                          <p:attrName>style.visibility</p:attrName>
                                        </p:attrNameLst>
                                      </p:cBhvr>
                                      <p:to>
                                        <p:strVal val="visible"/>
                                      </p:to>
                                    </p:set>
                                    <p:animEffect transition="in" filter="fade">
                                      <p:cBhvr>
                                        <p:cTn id="32" dur="500"/>
                                        <p:tgtEl>
                                          <p:spTgt spid="164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434"/>
                                        </p:tgtEl>
                                        <p:attrNameLst>
                                          <p:attrName>style.visibility</p:attrName>
                                        </p:attrNameLst>
                                      </p:cBhvr>
                                      <p:to>
                                        <p:strVal val="visible"/>
                                      </p:to>
                                    </p:set>
                                    <p:animEffect transition="in" filter="fade">
                                      <p:cBhvr>
                                        <p:cTn id="37" dur="500"/>
                                        <p:tgtEl>
                                          <p:spTgt spid="164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437"/>
                                        </p:tgtEl>
                                        <p:attrNameLst>
                                          <p:attrName>style.visibility</p:attrName>
                                        </p:attrNameLst>
                                      </p:cBhvr>
                                      <p:to>
                                        <p:strVal val="visible"/>
                                      </p:to>
                                    </p:set>
                                    <p:animEffect transition="in" filter="fade">
                                      <p:cBhvr>
                                        <p:cTn id="42" dur="500"/>
                                        <p:tgtEl>
                                          <p:spTgt spid="1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5" grpId="0"/>
      <p:bldP spid="16434" grpId="0"/>
      <p:bldP spid="16437" grpId="0"/>
      <p:bldP spid="16438" grpId="0"/>
      <p:bldP spid="16442" grpId="0"/>
      <p:bldP spid="16444" grpId="0"/>
      <p:bldP spid="164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Autofit/>
          </a:bodyPr>
          <a:lstStyle/>
          <a:p>
            <a:r>
              <a:rPr lang="en-US" dirty="0"/>
              <a:t>Start Now</a:t>
            </a:r>
          </a:p>
        </p:txBody>
      </p:sp>
      <p:sp>
        <p:nvSpPr>
          <p:cNvPr id="25604" name="Rectangle 3"/>
          <p:cNvSpPr>
            <a:spLocks noGrp="1" noChangeArrowheads="1"/>
          </p:cNvSpPr>
          <p:nvPr>
            <p:ph type="body" sz="half" idx="4294967295"/>
          </p:nvPr>
        </p:nvSpPr>
        <p:spPr>
          <a:xfrm>
            <a:off x="1635748" y="1402222"/>
            <a:ext cx="6756222" cy="1219200"/>
          </a:xfrm>
        </p:spPr>
        <p:txBody>
          <a:bodyPr/>
          <a:lstStyle/>
          <a:p>
            <a:pPr marL="228600" indent="-228600"/>
            <a:r>
              <a:rPr lang="en-US" sz="2000" dirty="0"/>
              <a:t>Don’t put off planning and investing for retirement</a:t>
            </a:r>
          </a:p>
          <a:p>
            <a:pPr marL="228600" indent="-228600"/>
            <a:r>
              <a:rPr lang="en-US" sz="2000" dirty="0"/>
              <a:t>The sooner you start, the longer your investments have to grow</a:t>
            </a:r>
          </a:p>
          <a:p>
            <a:pPr marL="228600" indent="-228600"/>
            <a:r>
              <a:rPr lang="en-US" sz="2000" dirty="0"/>
              <a:t>Playing “catch-up” later can be difficult and expensive</a:t>
            </a:r>
          </a:p>
        </p:txBody>
      </p:sp>
      <p:grpSp>
        <p:nvGrpSpPr>
          <p:cNvPr id="10" name="Group 9">
            <a:extLst>
              <a:ext uri="{FF2B5EF4-FFF2-40B4-BE49-F238E27FC236}">
                <a16:creationId xmlns:a16="http://schemas.microsoft.com/office/drawing/2014/main" id="{E32F5321-8579-4B55-995F-F1957C23159F}"/>
              </a:ext>
            </a:extLst>
          </p:cNvPr>
          <p:cNvGrpSpPr/>
          <p:nvPr/>
        </p:nvGrpSpPr>
        <p:grpSpPr>
          <a:xfrm>
            <a:off x="1983162" y="2823494"/>
            <a:ext cx="6263432" cy="3156687"/>
            <a:chOff x="678796" y="2743200"/>
            <a:chExt cx="7775452" cy="3918725"/>
          </a:xfrm>
        </p:grpSpPr>
        <p:grpSp>
          <p:nvGrpSpPr>
            <p:cNvPr id="9" name="Group 8">
              <a:extLst>
                <a:ext uri="{FF2B5EF4-FFF2-40B4-BE49-F238E27FC236}">
                  <a16:creationId xmlns:a16="http://schemas.microsoft.com/office/drawing/2014/main" id="{92C02536-EF2F-43CE-84BB-5561D4052CDE}"/>
                </a:ext>
              </a:extLst>
            </p:cNvPr>
            <p:cNvGrpSpPr/>
            <p:nvPr/>
          </p:nvGrpSpPr>
          <p:grpSpPr>
            <a:xfrm>
              <a:off x="678796" y="2743200"/>
              <a:ext cx="7775452" cy="3918725"/>
              <a:chOff x="678796" y="2743200"/>
              <a:chExt cx="7775452" cy="3918725"/>
            </a:xfrm>
          </p:grpSpPr>
          <p:grpSp>
            <p:nvGrpSpPr>
              <p:cNvPr id="8" name="Group 7">
                <a:extLst>
                  <a:ext uri="{FF2B5EF4-FFF2-40B4-BE49-F238E27FC236}">
                    <a16:creationId xmlns:a16="http://schemas.microsoft.com/office/drawing/2014/main" id="{816A3520-4096-4605-A310-3FCBBECEEED0}"/>
                  </a:ext>
                </a:extLst>
              </p:cNvPr>
              <p:cNvGrpSpPr/>
              <p:nvPr/>
            </p:nvGrpSpPr>
            <p:grpSpPr>
              <a:xfrm>
                <a:off x="678796" y="2743200"/>
                <a:ext cx="7775452" cy="3918725"/>
                <a:chOff x="678796" y="2743200"/>
                <a:chExt cx="7775452" cy="3918725"/>
              </a:xfrm>
            </p:grpSpPr>
            <p:grpSp>
              <p:nvGrpSpPr>
                <p:cNvPr id="7" name="Group 6">
                  <a:extLst>
                    <a:ext uri="{FF2B5EF4-FFF2-40B4-BE49-F238E27FC236}">
                      <a16:creationId xmlns:a16="http://schemas.microsoft.com/office/drawing/2014/main" id="{25F32A72-B72F-4928-9259-5257A872C7B0}"/>
                    </a:ext>
                  </a:extLst>
                </p:cNvPr>
                <p:cNvGrpSpPr/>
                <p:nvPr/>
              </p:nvGrpSpPr>
              <p:grpSpPr>
                <a:xfrm>
                  <a:off x="678796" y="2743200"/>
                  <a:ext cx="7775452" cy="3918725"/>
                  <a:chOff x="678796" y="2743200"/>
                  <a:chExt cx="7775452" cy="3918725"/>
                </a:xfrm>
              </p:grpSpPr>
              <p:sp>
                <p:nvSpPr>
                  <p:cNvPr id="27" name="Rectangle 4"/>
                  <p:cNvSpPr>
                    <a:spLocks noChangeArrowheads="1"/>
                  </p:cNvSpPr>
                  <p:nvPr/>
                </p:nvSpPr>
                <p:spPr bwMode="auto">
                  <a:xfrm>
                    <a:off x="1209892"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20</a:t>
                    </a:r>
                  </a:p>
                </p:txBody>
              </p:sp>
              <p:sp>
                <p:nvSpPr>
                  <p:cNvPr id="28" name="Rectangle 4"/>
                  <p:cNvSpPr>
                    <a:spLocks noChangeArrowheads="1"/>
                  </p:cNvSpPr>
                  <p:nvPr/>
                </p:nvSpPr>
                <p:spPr bwMode="auto">
                  <a:xfrm>
                    <a:off x="1557625"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23</a:t>
                    </a:r>
                  </a:p>
                </p:txBody>
              </p:sp>
              <p:sp>
                <p:nvSpPr>
                  <p:cNvPr id="29" name="Rectangle 4"/>
                  <p:cNvSpPr>
                    <a:spLocks noChangeArrowheads="1"/>
                  </p:cNvSpPr>
                  <p:nvPr/>
                </p:nvSpPr>
                <p:spPr bwMode="auto">
                  <a:xfrm>
                    <a:off x="2550006"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dirty="0">
                        <a:solidFill>
                          <a:srgbClr val="5D5D5D"/>
                        </a:solidFill>
                      </a:rPr>
                      <a:t>32</a:t>
                    </a:r>
                    <a:endParaRPr lang="en-US" altLang="en-US" sz="1200" b="0" dirty="0">
                      <a:solidFill>
                        <a:srgbClr val="5D5D5D"/>
                      </a:solidFill>
                    </a:endParaRPr>
                  </a:p>
                </p:txBody>
              </p:sp>
              <p:sp>
                <p:nvSpPr>
                  <p:cNvPr id="30" name="Rectangle 4"/>
                  <p:cNvSpPr>
                    <a:spLocks noChangeArrowheads="1"/>
                  </p:cNvSpPr>
                  <p:nvPr/>
                </p:nvSpPr>
                <p:spPr bwMode="auto">
                  <a:xfrm>
                    <a:off x="3206950"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38</a:t>
                    </a:r>
                  </a:p>
                </p:txBody>
              </p:sp>
              <p:sp>
                <p:nvSpPr>
                  <p:cNvPr id="31" name="Rectangle 4"/>
                  <p:cNvSpPr>
                    <a:spLocks noChangeArrowheads="1"/>
                  </p:cNvSpPr>
                  <p:nvPr/>
                </p:nvSpPr>
                <p:spPr bwMode="auto">
                  <a:xfrm>
                    <a:off x="2873162"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35</a:t>
                    </a:r>
                  </a:p>
                </p:txBody>
              </p:sp>
              <p:sp>
                <p:nvSpPr>
                  <p:cNvPr id="32" name="Rectangle 4"/>
                  <p:cNvSpPr>
                    <a:spLocks noChangeArrowheads="1"/>
                  </p:cNvSpPr>
                  <p:nvPr/>
                </p:nvSpPr>
                <p:spPr bwMode="auto">
                  <a:xfrm>
                    <a:off x="1907274"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26</a:t>
                    </a:r>
                  </a:p>
                </p:txBody>
              </p:sp>
              <p:sp>
                <p:nvSpPr>
                  <p:cNvPr id="33" name="Rectangle 4"/>
                  <p:cNvSpPr>
                    <a:spLocks noChangeArrowheads="1"/>
                  </p:cNvSpPr>
                  <p:nvPr/>
                </p:nvSpPr>
                <p:spPr bwMode="auto">
                  <a:xfrm>
                    <a:off x="2241532"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29</a:t>
                    </a:r>
                  </a:p>
                </p:txBody>
              </p:sp>
              <p:sp>
                <p:nvSpPr>
                  <p:cNvPr id="35" name="Rectangle 4"/>
                  <p:cNvSpPr>
                    <a:spLocks noChangeArrowheads="1"/>
                  </p:cNvSpPr>
                  <p:nvPr/>
                </p:nvSpPr>
                <p:spPr bwMode="auto">
                  <a:xfrm>
                    <a:off x="3511900"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41</a:t>
                    </a:r>
                  </a:p>
                </p:txBody>
              </p:sp>
              <p:sp>
                <p:nvSpPr>
                  <p:cNvPr id="36" name="Rectangle 4"/>
                  <p:cNvSpPr>
                    <a:spLocks noChangeArrowheads="1"/>
                  </p:cNvSpPr>
                  <p:nvPr/>
                </p:nvSpPr>
                <p:spPr bwMode="auto">
                  <a:xfrm>
                    <a:off x="3837860"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44</a:t>
                    </a:r>
                  </a:p>
                </p:txBody>
              </p:sp>
              <p:sp>
                <p:nvSpPr>
                  <p:cNvPr id="37" name="Rectangle 4"/>
                  <p:cNvSpPr>
                    <a:spLocks noChangeArrowheads="1"/>
                  </p:cNvSpPr>
                  <p:nvPr/>
                </p:nvSpPr>
                <p:spPr bwMode="auto">
                  <a:xfrm>
                    <a:off x="4156079"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47</a:t>
                    </a:r>
                  </a:p>
                </p:txBody>
              </p:sp>
              <p:sp>
                <p:nvSpPr>
                  <p:cNvPr id="38" name="Rectangle 4"/>
                  <p:cNvSpPr>
                    <a:spLocks noChangeArrowheads="1"/>
                  </p:cNvSpPr>
                  <p:nvPr/>
                </p:nvSpPr>
                <p:spPr bwMode="auto">
                  <a:xfrm>
                    <a:off x="4518473"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50</a:t>
                    </a:r>
                  </a:p>
                </p:txBody>
              </p:sp>
              <p:sp>
                <p:nvSpPr>
                  <p:cNvPr id="39" name="Rectangle 4"/>
                  <p:cNvSpPr>
                    <a:spLocks noChangeArrowheads="1"/>
                  </p:cNvSpPr>
                  <p:nvPr/>
                </p:nvSpPr>
                <p:spPr bwMode="auto">
                  <a:xfrm>
                    <a:off x="4809689"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53</a:t>
                    </a:r>
                  </a:p>
                </p:txBody>
              </p:sp>
              <p:sp>
                <p:nvSpPr>
                  <p:cNvPr id="40" name="Rectangle 4"/>
                  <p:cNvSpPr>
                    <a:spLocks noChangeArrowheads="1"/>
                  </p:cNvSpPr>
                  <p:nvPr/>
                </p:nvSpPr>
                <p:spPr bwMode="auto">
                  <a:xfrm>
                    <a:off x="5131926"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56</a:t>
                    </a:r>
                  </a:p>
                </p:txBody>
              </p:sp>
              <p:grpSp>
                <p:nvGrpSpPr>
                  <p:cNvPr id="6" name="Group 5">
                    <a:extLst>
                      <a:ext uri="{FF2B5EF4-FFF2-40B4-BE49-F238E27FC236}">
                        <a16:creationId xmlns:a16="http://schemas.microsoft.com/office/drawing/2014/main" id="{D126B9BA-8EC6-48AC-9BE5-8D12C2822CFE}"/>
                      </a:ext>
                    </a:extLst>
                  </p:cNvPr>
                  <p:cNvGrpSpPr/>
                  <p:nvPr/>
                </p:nvGrpSpPr>
                <p:grpSpPr>
                  <a:xfrm>
                    <a:off x="678796" y="2743200"/>
                    <a:ext cx="7775452" cy="3918725"/>
                    <a:chOff x="678796" y="2743200"/>
                    <a:chExt cx="7775452" cy="3918725"/>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5000" r="32960"/>
                    <a:stretch/>
                  </p:blipFill>
                  <p:spPr>
                    <a:xfrm>
                      <a:off x="1383473" y="2743200"/>
                      <a:ext cx="5855528" cy="2494324"/>
                    </a:xfrm>
                    <a:prstGeom prst="rect">
                      <a:avLst/>
                    </a:prstGeom>
                  </p:spPr>
                </p:pic>
                <p:grpSp>
                  <p:nvGrpSpPr>
                    <p:cNvPr id="5" name="Group 4">
                      <a:extLst>
                        <a:ext uri="{FF2B5EF4-FFF2-40B4-BE49-F238E27FC236}">
                          <a16:creationId xmlns:a16="http://schemas.microsoft.com/office/drawing/2014/main" id="{A56A47E9-8215-488D-A447-F1A3210C5347}"/>
                        </a:ext>
                      </a:extLst>
                    </p:cNvPr>
                    <p:cNvGrpSpPr/>
                    <p:nvPr/>
                  </p:nvGrpSpPr>
                  <p:grpSpPr>
                    <a:xfrm>
                      <a:off x="678796" y="2874710"/>
                      <a:ext cx="7775452" cy="3787215"/>
                      <a:chOff x="678796" y="2874710"/>
                      <a:chExt cx="7775452" cy="3787215"/>
                    </a:xfrm>
                  </p:grpSpPr>
                  <p:sp>
                    <p:nvSpPr>
                      <p:cNvPr id="16" name="Rectangle 4"/>
                      <p:cNvSpPr>
                        <a:spLocks noChangeArrowheads="1"/>
                      </p:cNvSpPr>
                      <p:nvPr/>
                    </p:nvSpPr>
                    <p:spPr bwMode="auto">
                      <a:xfrm>
                        <a:off x="678796" y="2874710"/>
                        <a:ext cx="768130" cy="240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ts val="600"/>
                          </a:spcBef>
                          <a:spcAft>
                            <a:spcPts val="600"/>
                          </a:spcAft>
                          <a:buClrTx/>
                          <a:buSzTx/>
                          <a:buFontTx/>
                          <a:buNone/>
                          <a:defRPr/>
                        </a:pPr>
                        <a:r>
                          <a:rPr lang="en-US" altLang="en-US" sz="900" b="0" dirty="0">
                            <a:solidFill>
                              <a:srgbClr val="5D5D5D"/>
                            </a:solidFill>
                          </a:rPr>
                          <a:t>$800,000</a:t>
                        </a:r>
                        <a:br>
                          <a:rPr lang="en-US" altLang="en-US" sz="900" b="0" dirty="0">
                            <a:solidFill>
                              <a:srgbClr val="5D5D5D"/>
                            </a:solidFill>
                          </a:rPr>
                        </a:br>
                        <a:r>
                          <a:rPr lang="en-US" altLang="en-US" sz="900" b="0" dirty="0">
                            <a:solidFill>
                              <a:srgbClr val="5D5D5D"/>
                            </a:solidFill>
                          </a:rPr>
                          <a:t>$700,000</a:t>
                        </a:r>
                        <a:br>
                          <a:rPr lang="en-US" altLang="en-US" sz="900" b="0" dirty="0">
                            <a:solidFill>
                              <a:srgbClr val="5D5D5D"/>
                            </a:solidFill>
                          </a:rPr>
                        </a:br>
                        <a:r>
                          <a:rPr lang="en-US" altLang="en-US" sz="900" b="0" dirty="0">
                            <a:solidFill>
                              <a:srgbClr val="5D5D5D"/>
                            </a:solidFill>
                          </a:rPr>
                          <a:t>$600,000</a:t>
                        </a:r>
                        <a:br>
                          <a:rPr lang="en-US" altLang="en-US" sz="900" b="0" dirty="0">
                            <a:solidFill>
                              <a:srgbClr val="5D5D5D"/>
                            </a:solidFill>
                          </a:rPr>
                        </a:br>
                        <a:r>
                          <a:rPr lang="en-US" altLang="en-US" sz="900" b="0" dirty="0">
                            <a:solidFill>
                              <a:srgbClr val="5D5D5D"/>
                            </a:solidFill>
                          </a:rPr>
                          <a:t>$500,000</a:t>
                        </a:r>
                        <a:br>
                          <a:rPr lang="en-US" altLang="en-US" sz="900" b="0" dirty="0">
                            <a:solidFill>
                              <a:srgbClr val="5D5D5D"/>
                            </a:solidFill>
                          </a:rPr>
                        </a:br>
                        <a:r>
                          <a:rPr lang="en-US" altLang="en-US" sz="900" b="0" dirty="0">
                            <a:solidFill>
                              <a:srgbClr val="5D5D5D"/>
                            </a:solidFill>
                          </a:rPr>
                          <a:t>$400,000</a:t>
                        </a:r>
                        <a:br>
                          <a:rPr lang="en-US" altLang="en-US" sz="900" b="0" dirty="0">
                            <a:solidFill>
                              <a:srgbClr val="5D5D5D"/>
                            </a:solidFill>
                          </a:rPr>
                        </a:br>
                        <a:r>
                          <a:rPr lang="en-US" altLang="en-US" sz="900" b="0" dirty="0">
                            <a:solidFill>
                              <a:srgbClr val="5D5D5D"/>
                            </a:solidFill>
                          </a:rPr>
                          <a:t>$300,000</a:t>
                        </a:r>
                        <a:br>
                          <a:rPr lang="en-US" altLang="en-US" sz="900" b="0" dirty="0">
                            <a:solidFill>
                              <a:srgbClr val="5D5D5D"/>
                            </a:solidFill>
                          </a:rPr>
                        </a:br>
                        <a:r>
                          <a:rPr lang="en-US" altLang="en-US" sz="900" b="0" dirty="0">
                            <a:solidFill>
                              <a:srgbClr val="5D5D5D"/>
                            </a:solidFill>
                          </a:rPr>
                          <a:t>$200,000</a:t>
                        </a:r>
                        <a:br>
                          <a:rPr lang="en-US" altLang="en-US" sz="900" b="0" dirty="0">
                            <a:solidFill>
                              <a:srgbClr val="5D5D5D"/>
                            </a:solidFill>
                          </a:rPr>
                        </a:br>
                        <a:r>
                          <a:rPr lang="en-US" altLang="en-US" sz="900" b="0" dirty="0">
                            <a:solidFill>
                              <a:srgbClr val="5D5D5D"/>
                            </a:solidFill>
                          </a:rPr>
                          <a:t>$100,000</a:t>
                        </a:r>
                        <a:br>
                          <a:rPr lang="en-US" altLang="en-US" sz="900" b="0" dirty="0">
                            <a:solidFill>
                              <a:srgbClr val="5D5D5D"/>
                            </a:solidFill>
                          </a:rPr>
                        </a:br>
                        <a:r>
                          <a:rPr lang="en-US" altLang="en-US" sz="900" b="0" dirty="0">
                            <a:solidFill>
                              <a:srgbClr val="5D5D5D"/>
                            </a:solidFill>
                          </a:rPr>
                          <a:t>$0</a:t>
                        </a:r>
                      </a:p>
                    </p:txBody>
                  </p:sp>
                  <p:grpSp>
                    <p:nvGrpSpPr>
                      <p:cNvPr id="4" name="Group 3">
                        <a:extLst>
                          <a:ext uri="{FF2B5EF4-FFF2-40B4-BE49-F238E27FC236}">
                            <a16:creationId xmlns:a16="http://schemas.microsoft.com/office/drawing/2014/main" id="{E19F2516-F5EA-4A40-99A9-6167362891FE}"/>
                          </a:ext>
                        </a:extLst>
                      </p:cNvPr>
                      <p:cNvGrpSpPr/>
                      <p:nvPr/>
                    </p:nvGrpSpPr>
                    <p:grpSpPr>
                      <a:xfrm>
                        <a:off x="709622" y="5683293"/>
                        <a:ext cx="7744626" cy="978632"/>
                        <a:chOff x="709622" y="5683293"/>
                        <a:chExt cx="7744626" cy="978632"/>
                      </a:xfrm>
                    </p:grpSpPr>
                    <p:sp>
                      <p:nvSpPr>
                        <p:cNvPr id="25609" name="Text Box 43"/>
                        <p:cNvSpPr txBox="1">
                          <a:spLocks noChangeArrowheads="1"/>
                        </p:cNvSpPr>
                        <p:nvPr/>
                      </p:nvSpPr>
                      <p:spPr bwMode="auto">
                        <a:xfrm>
                          <a:off x="709622" y="6088812"/>
                          <a:ext cx="7744626" cy="573113"/>
                        </a:xfrm>
                        <a:prstGeom prst="rect">
                          <a:avLst/>
                        </a:prstGeom>
                        <a:noFill/>
                        <a:ln w="9525">
                          <a:noFill/>
                          <a:miter lim="800000"/>
                          <a:headEnd/>
                          <a:tailEnd/>
                        </a:ln>
                      </p:spPr>
                      <p:txBody>
                        <a:bodyPr wrap="square">
                          <a:spAutoFit/>
                        </a:bodyPr>
                        <a:lstStyle/>
                        <a:p>
                          <a:pPr>
                            <a:spcBef>
                              <a:spcPct val="50000"/>
                            </a:spcBef>
                          </a:pPr>
                          <a:r>
                            <a:rPr lang="en-US" sz="1200" dirty="0">
                              <a:solidFill>
                                <a:srgbClr val="5D5D5D"/>
                              </a:solidFill>
                              <a:latin typeface="Calibri" panose="020F0502020204030204" pitchFamily="34" charset="0"/>
                              <a:cs typeface="Arial"/>
                            </a:rPr>
                            <a:t>This is a hypothetical example and is not intended to reflect the actual performance of any investment.</a:t>
                          </a:r>
                        </a:p>
                      </p:txBody>
                    </p:sp>
                    <p:sp>
                      <p:nvSpPr>
                        <p:cNvPr id="19" name="Rectangle 4"/>
                        <p:cNvSpPr>
                          <a:spLocks noChangeArrowheads="1"/>
                        </p:cNvSpPr>
                        <p:nvPr/>
                      </p:nvSpPr>
                      <p:spPr bwMode="auto">
                        <a:xfrm>
                          <a:off x="1596788" y="5683293"/>
                          <a:ext cx="1749824"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Beginning at age 20</a:t>
                          </a:r>
                        </a:p>
                      </p:txBody>
                    </p:sp>
                    <p:sp>
                      <p:nvSpPr>
                        <p:cNvPr id="21" name="Rectangle 4"/>
                        <p:cNvSpPr>
                          <a:spLocks noChangeArrowheads="1"/>
                        </p:cNvSpPr>
                        <p:nvPr/>
                      </p:nvSpPr>
                      <p:spPr bwMode="auto">
                        <a:xfrm>
                          <a:off x="3892313" y="5683293"/>
                          <a:ext cx="1749824"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dirty="0">
                              <a:solidFill>
                                <a:srgbClr val="5D5D5D"/>
                              </a:solidFill>
                            </a:rPr>
                            <a:t>Beginning at age 35</a:t>
                          </a:r>
                        </a:p>
                      </p:txBody>
                    </p:sp>
                    <p:sp>
                      <p:nvSpPr>
                        <p:cNvPr id="22" name="Rectangle 21"/>
                        <p:cNvSpPr/>
                        <p:nvPr/>
                      </p:nvSpPr>
                      <p:spPr>
                        <a:xfrm>
                          <a:off x="1197091" y="5788068"/>
                          <a:ext cx="186382" cy="180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3" name="Rectangle 22"/>
                        <p:cNvSpPr/>
                        <p:nvPr/>
                      </p:nvSpPr>
                      <p:spPr>
                        <a:xfrm>
                          <a:off x="3518805" y="5788068"/>
                          <a:ext cx="186382" cy="180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Rectangle 4"/>
                        <p:cNvSpPr>
                          <a:spLocks noChangeArrowheads="1"/>
                        </p:cNvSpPr>
                        <p:nvPr/>
                      </p:nvSpPr>
                      <p:spPr bwMode="auto">
                        <a:xfrm>
                          <a:off x="6229119" y="5683293"/>
                          <a:ext cx="1749824"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dirty="0">
                              <a:solidFill>
                                <a:srgbClr val="5D5D5D"/>
                              </a:solidFill>
                            </a:rPr>
                            <a:t>Beginning at age 45</a:t>
                          </a:r>
                        </a:p>
                      </p:txBody>
                    </p:sp>
                    <p:sp>
                      <p:nvSpPr>
                        <p:cNvPr id="26" name="Rectangle 25"/>
                        <p:cNvSpPr/>
                        <p:nvPr/>
                      </p:nvSpPr>
                      <p:spPr>
                        <a:xfrm>
                          <a:off x="5858787" y="5788068"/>
                          <a:ext cx="186382" cy="180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grpSp>
                <p:sp>
                  <p:nvSpPr>
                    <p:cNvPr id="41" name="Rectangle 4"/>
                    <p:cNvSpPr>
                      <a:spLocks noChangeArrowheads="1"/>
                    </p:cNvSpPr>
                    <p:nvPr/>
                  </p:nvSpPr>
                  <p:spPr bwMode="auto">
                    <a:xfrm>
                      <a:off x="5460922"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59</a:t>
                      </a:r>
                    </a:p>
                  </p:txBody>
                </p:sp>
                <p:sp>
                  <p:nvSpPr>
                    <p:cNvPr id="42" name="Rectangle 4"/>
                    <p:cNvSpPr>
                      <a:spLocks noChangeArrowheads="1"/>
                    </p:cNvSpPr>
                    <p:nvPr/>
                  </p:nvSpPr>
                  <p:spPr bwMode="auto">
                    <a:xfrm>
                      <a:off x="5799830"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62</a:t>
                      </a:r>
                    </a:p>
                  </p:txBody>
                </p:sp>
                <p:sp>
                  <p:nvSpPr>
                    <p:cNvPr id="43" name="Rectangle 4"/>
                    <p:cNvSpPr>
                      <a:spLocks noChangeArrowheads="1"/>
                    </p:cNvSpPr>
                    <p:nvPr/>
                  </p:nvSpPr>
                  <p:spPr bwMode="auto">
                    <a:xfrm>
                      <a:off x="6162222" y="5199424"/>
                      <a:ext cx="425856"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0" dirty="0">
                          <a:solidFill>
                            <a:srgbClr val="5D5D5D"/>
                          </a:solidFill>
                        </a:rPr>
                        <a:t>65</a:t>
                      </a:r>
                    </a:p>
                  </p:txBody>
                </p:sp>
              </p:grpSp>
            </p:grpSp>
            <p:sp>
              <p:nvSpPr>
                <p:cNvPr id="25605" name="Text Box 27"/>
                <p:cNvSpPr txBox="1">
                  <a:spLocks noChangeArrowheads="1"/>
                </p:cNvSpPr>
                <p:nvPr/>
              </p:nvSpPr>
              <p:spPr bwMode="auto">
                <a:xfrm>
                  <a:off x="1865091" y="2981325"/>
                  <a:ext cx="3592586" cy="830997"/>
                </a:xfrm>
                <a:prstGeom prst="rect">
                  <a:avLst/>
                </a:prstGeom>
                <a:noFill/>
                <a:ln w="9525">
                  <a:noFill/>
                  <a:miter lim="800000"/>
                  <a:headEnd/>
                  <a:tailEnd/>
                </a:ln>
              </p:spPr>
              <p:txBody>
                <a:bodyPr wrap="square">
                  <a:spAutoFit/>
                </a:bodyPr>
                <a:lstStyle/>
                <a:p>
                  <a:pPr>
                    <a:spcBef>
                      <a:spcPct val="50000"/>
                    </a:spcBef>
                  </a:pPr>
                  <a:r>
                    <a:rPr lang="en-US" sz="1200" b="1" dirty="0">
                      <a:solidFill>
                        <a:srgbClr val="5D5D5D"/>
                      </a:solidFill>
                      <a:latin typeface="Calibri" panose="020F0502020204030204" pitchFamily="34" charset="0"/>
                      <a:cs typeface="Arial"/>
                    </a:rPr>
                    <a:t>$3,000 annual investment at 6% annual growth, assuming reinvestment of all earnings and no tax</a:t>
                  </a:r>
                </a:p>
              </p:txBody>
            </p:sp>
          </p:grpSp>
          <p:sp>
            <p:nvSpPr>
              <p:cNvPr id="20" name="Rectangle 4"/>
              <p:cNvSpPr>
                <a:spLocks noChangeArrowheads="1"/>
              </p:cNvSpPr>
              <p:nvPr/>
            </p:nvSpPr>
            <p:spPr bwMode="auto">
              <a:xfrm>
                <a:off x="6134916" y="4141059"/>
                <a:ext cx="963147"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chemeClr val="accent4"/>
                    </a:solidFill>
                  </a:rPr>
                  <a:t>$254,400</a:t>
                </a:r>
              </a:p>
            </p:txBody>
          </p:sp>
          <p:sp>
            <p:nvSpPr>
              <p:cNvPr id="24" name="Rectangle 4"/>
              <p:cNvSpPr>
                <a:spLocks noChangeArrowheads="1"/>
              </p:cNvSpPr>
              <p:nvPr/>
            </p:nvSpPr>
            <p:spPr bwMode="auto">
              <a:xfrm>
                <a:off x="6458215" y="4638654"/>
                <a:ext cx="963147"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chemeClr val="accent2"/>
                    </a:solidFill>
                  </a:rPr>
                  <a:t>$120,000</a:t>
                </a:r>
              </a:p>
            </p:txBody>
          </p:sp>
        </p:grpSp>
        <p:sp>
          <p:nvSpPr>
            <p:cNvPr id="18" name="Rectangle 4"/>
            <p:cNvSpPr>
              <a:spLocks noChangeArrowheads="1"/>
            </p:cNvSpPr>
            <p:nvPr/>
          </p:nvSpPr>
          <p:spPr bwMode="auto">
            <a:xfrm>
              <a:off x="6091883" y="3069386"/>
              <a:ext cx="963147" cy="3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200" b="1" dirty="0">
                  <a:solidFill>
                    <a:schemeClr val="accent3"/>
                  </a:solidFill>
                </a:rPr>
                <a:t>$679,500</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up)">
                                      <p:cBhvr>
                                        <p:cTn id="7" dur="500"/>
                                        <p:tgtEl>
                                          <p:spTgt spid="2560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wipe(up)">
                                      <p:cBhvr>
                                        <p:cTn id="11" dur="500"/>
                                        <p:tgtEl>
                                          <p:spTgt spid="25604">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animEffect transition="in" filter="wipe(up)">
                                      <p:cBhvr>
                                        <p:cTn id="15"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42"/>
          <a:stretch/>
        </p:blipFill>
        <p:spPr>
          <a:xfrm>
            <a:off x="5067300" y="253437"/>
            <a:ext cx="4076700" cy="5715000"/>
          </a:xfrm>
          <a:prstGeom prst="rect">
            <a:avLst/>
          </a:prstGeom>
        </p:spPr>
      </p:pic>
      <p:sp>
        <p:nvSpPr>
          <p:cNvPr id="27651" name="Rectangle 5"/>
          <p:cNvSpPr>
            <a:spLocks noGrp="1" noChangeArrowheads="1"/>
          </p:cNvSpPr>
          <p:nvPr>
            <p:ph type="body" sz="half" idx="4294967295"/>
          </p:nvPr>
        </p:nvSpPr>
        <p:spPr>
          <a:xfrm>
            <a:off x="1628775" y="1844469"/>
            <a:ext cx="5233497" cy="2513887"/>
          </a:xfrm>
          <a:noFill/>
          <a:ln>
            <a:noFill/>
          </a:ln>
          <a:effectLst/>
        </p:spPr>
        <p:txBody>
          <a:bodyPr/>
          <a:lstStyle/>
          <a:p>
            <a:r>
              <a:rPr lang="en-US" sz="2100" dirty="0"/>
              <a:t>What kind of retirement do you want?</a:t>
            </a:r>
          </a:p>
          <a:p>
            <a:r>
              <a:rPr lang="en-US" sz="2100" dirty="0"/>
              <a:t>When do you want to retire?</a:t>
            </a:r>
          </a:p>
          <a:p>
            <a:r>
              <a:rPr lang="en-US" sz="2100" dirty="0"/>
              <a:t>How long will retirement last?</a:t>
            </a:r>
          </a:p>
        </p:txBody>
      </p:sp>
      <p:sp>
        <p:nvSpPr>
          <p:cNvPr id="5" name="Rectangle 4"/>
          <p:cNvSpPr txBox="1">
            <a:spLocks noChangeArrowheads="1"/>
          </p:cNvSpPr>
          <p:nvPr/>
        </p:nvSpPr>
        <p:spPr>
          <a:xfrm>
            <a:off x="1714500" y="533400"/>
            <a:ext cx="6118351"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Basic Considerations  </a:t>
            </a:r>
            <a:br>
              <a:rPr lang="en-US" sz="3800" dirty="0"/>
            </a:br>
            <a:endParaRPr lang="en-US" sz="3400" dirty="0"/>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02"/>
          <a:stretch/>
        </p:blipFill>
        <p:spPr>
          <a:xfrm>
            <a:off x="4572000" y="1936147"/>
            <a:ext cx="4572000" cy="4020271"/>
          </a:xfrm>
          <a:prstGeom prst="rect">
            <a:avLst/>
          </a:prstGeom>
        </p:spPr>
      </p:pic>
      <p:sp>
        <p:nvSpPr>
          <p:cNvPr id="29698" name="Rectangle 4"/>
          <p:cNvSpPr>
            <a:spLocks noGrp="1" noChangeArrowheads="1"/>
          </p:cNvSpPr>
          <p:nvPr>
            <p:ph type="title"/>
          </p:nvPr>
        </p:nvSpPr>
        <p:spPr>
          <a:xfrm>
            <a:off x="1628774" y="533400"/>
            <a:ext cx="6204077" cy="1219200"/>
          </a:xfrm>
        </p:spPr>
        <p:txBody>
          <a:bodyPr>
            <a:noAutofit/>
          </a:bodyPr>
          <a:lstStyle/>
          <a:p>
            <a:r>
              <a:rPr lang="en-US" dirty="0"/>
              <a:t>Basic Considerations – </a:t>
            </a:r>
            <a:br>
              <a:rPr lang="en-US" sz="3800" dirty="0"/>
            </a:br>
            <a:r>
              <a:rPr lang="en-US" sz="3400" b="0" dirty="0"/>
              <a:t>What Kind of Retirement Do You Want?</a:t>
            </a:r>
          </a:p>
        </p:txBody>
      </p:sp>
      <p:sp>
        <p:nvSpPr>
          <p:cNvPr id="29699" name="Rectangle 6"/>
          <p:cNvSpPr>
            <a:spLocks noGrp="1" noChangeArrowheads="1"/>
          </p:cNvSpPr>
          <p:nvPr>
            <p:ph idx="1"/>
          </p:nvPr>
        </p:nvSpPr>
        <p:spPr>
          <a:xfrm>
            <a:off x="1628774" y="2187574"/>
            <a:ext cx="4436098" cy="3768844"/>
          </a:xfrm>
        </p:spPr>
        <p:txBody>
          <a:bodyPr/>
          <a:lstStyle/>
          <a:p>
            <a:r>
              <a:rPr lang="en-US" sz="2400" dirty="0"/>
              <a:t>Financial independence </a:t>
            </a:r>
          </a:p>
          <a:p>
            <a:r>
              <a:rPr lang="en-US" sz="2400" dirty="0"/>
              <a:t>Freedom to travel, pursue hobbies</a:t>
            </a:r>
          </a:p>
          <a:p>
            <a:r>
              <a:rPr lang="en-US" sz="2400" dirty="0"/>
              <a:t>Ability to live where you want (e.g., in current home, vacation home)</a:t>
            </a:r>
          </a:p>
          <a:p>
            <a:r>
              <a:rPr lang="en-US" sz="2400" dirty="0"/>
              <a:t>Opportunity to provide financially for children or grandchildren</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211" r="6849"/>
          <a:stretch/>
        </p:blipFill>
        <p:spPr>
          <a:xfrm>
            <a:off x="3295710" y="2009775"/>
            <a:ext cx="5848290" cy="3962399"/>
          </a:xfrm>
          <a:prstGeom prst="rect">
            <a:avLst/>
          </a:prstGeom>
        </p:spPr>
      </p:pic>
      <p:sp>
        <p:nvSpPr>
          <p:cNvPr id="31746" name="Rectangle 4"/>
          <p:cNvSpPr>
            <a:spLocks noGrp="1" noChangeArrowheads="1"/>
          </p:cNvSpPr>
          <p:nvPr>
            <p:ph type="title"/>
          </p:nvPr>
        </p:nvSpPr>
        <p:spPr>
          <a:xfrm>
            <a:off x="1609724" y="533400"/>
            <a:ext cx="6223128" cy="1219200"/>
          </a:xfrm>
        </p:spPr>
        <p:txBody>
          <a:bodyPr>
            <a:noAutofit/>
          </a:bodyPr>
          <a:lstStyle/>
          <a:p>
            <a:r>
              <a:rPr lang="en-US" dirty="0"/>
              <a:t>Basic Considerations – </a:t>
            </a:r>
            <a:br>
              <a:rPr lang="en-US" dirty="0"/>
            </a:br>
            <a:r>
              <a:rPr lang="en-US" sz="3400" b="0" dirty="0"/>
              <a:t>When Do You Want to Retire?</a:t>
            </a:r>
          </a:p>
        </p:txBody>
      </p:sp>
      <p:sp>
        <p:nvSpPr>
          <p:cNvPr id="21510" name="Rectangle 6"/>
          <p:cNvSpPr>
            <a:spLocks noGrp="1" noChangeArrowheads="1"/>
          </p:cNvSpPr>
          <p:nvPr>
            <p:ph idx="1"/>
          </p:nvPr>
        </p:nvSpPr>
        <p:spPr>
          <a:xfrm>
            <a:off x="1609724" y="2187575"/>
            <a:ext cx="3781425" cy="3592140"/>
          </a:xfrm>
        </p:spPr>
        <p:txBody>
          <a:bodyPr/>
          <a:lstStyle/>
          <a:p>
            <a:r>
              <a:rPr lang="en-US" sz="2200" dirty="0"/>
              <a:t>The earlier you retire, the shorter the period of time you have to accumulate funds and the longer those dollars will need to last</a:t>
            </a:r>
          </a:p>
          <a:p>
            <a:r>
              <a:rPr lang="en-US" sz="2200" dirty="0"/>
              <a:t>Social Security isn’t available until age 62</a:t>
            </a:r>
          </a:p>
          <a:p>
            <a:r>
              <a:rPr lang="en-US" sz="2200" dirty="0"/>
              <a:t>Medicare eligibility begins </a:t>
            </a:r>
            <a:br>
              <a:rPr lang="en-US" sz="2200" dirty="0"/>
            </a:br>
            <a:r>
              <a:rPr lang="en-US" sz="2200" dirty="0"/>
              <a:t>at age 65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calcmode="lin" valueType="num">
                                      <p:cBhvr additive="base">
                                        <p:cTn id="7"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xEl>
                                              <p:pRg st="1" end="1"/>
                                            </p:txEl>
                                          </p:spTgt>
                                        </p:tgtEl>
                                        <p:attrNameLst>
                                          <p:attrName>style.visibility</p:attrName>
                                        </p:attrNameLst>
                                      </p:cBhvr>
                                      <p:to>
                                        <p:strVal val="visible"/>
                                      </p:to>
                                    </p:set>
                                    <p:anim calcmode="lin" valueType="num">
                                      <p:cBhvr additive="base">
                                        <p:cTn id="13" dur="500" fill="hold"/>
                                        <p:tgtEl>
                                          <p:spTgt spid="215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0">
                                            <p:txEl>
                                              <p:pRg st="2" end="2"/>
                                            </p:txEl>
                                          </p:spTgt>
                                        </p:tgtEl>
                                        <p:attrNameLst>
                                          <p:attrName>style.visibility</p:attrName>
                                        </p:attrNameLst>
                                      </p:cBhvr>
                                      <p:to>
                                        <p:strVal val="visible"/>
                                      </p:to>
                                    </p:set>
                                    <p:anim calcmode="lin" valueType="num">
                                      <p:cBhvr additive="base">
                                        <p:cTn id="19" dur="500" fill="hold"/>
                                        <p:tgtEl>
                                          <p:spTgt spid="215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181" y="919923"/>
            <a:ext cx="5753819" cy="5018154"/>
          </a:xfrm>
          <a:prstGeom prst="rect">
            <a:avLst/>
          </a:prstGeom>
        </p:spPr>
      </p:pic>
      <p:sp>
        <p:nvSpPr>
          <p:cNvPr id="33794" name="Rectangle 4"/>
          <p:cNvSpPr>
            <a:spLocks noGrp="1" noChangeArrowheads="1"/>
          </p:cNvSpPr>
          <p:nvPr>
            <p:ph type="title"/>
          </p:nvPr>
        </p:nvSpPr>
        <p:spPr/>
        <p:txBody>
          <a:bodyPr>
            <a:noAutofit/>
          </a:bodyPr>
          <a:lstStyle/>
          <a:p>
            <a:r>
              <a:rPr lang="en-US" dirty="0"/>
              <a:t>Basic Considerations – </a:t>
            </a:r>
            <a:br>
              <a:rPr lang="en-US" sz="3800" dirty="0"/>
            </a:br>
            <a:r>
              <a:rPr lang="en-US" sz="3400" b="0" dirty="0"/>
              <a:t>How Long Will Retirement Last?</a:t>
            </a:r>
          </a:p>
        </p:txBody>
      </p:sp>
      <p:sp>
        <p:nvSpPr>
          <p:cNvPr id="23558" name="Rectangle 6"/>
          <p:cNvSpPr>
            <a:spLocks noGrp="1" noChangeArrowheads="1"/>
          </p:cNvSpPr>
          <p:nvPr>
            <p:ph idx="1"/>
          </p:nvPr>
        </p:nvSpPr>
        <p:spPr>
          <a:xfrm>
            <a:off x="1631576" y="2187575"/>
            <a:ext cx="4341578" cy="3127909"/>
          </a:xfrm>
        </p:spPr>
        <p:txBody>
          <a:bodyPr>
            <a:normAutofit/>
          </a:bodyPr>
          <a:lstStyle/>
          <a:p>
            <a:r>
              <a:rPr lang="en-US" sz="2400" dirty="0"/>
              <a:t>Average 65-year-old American can expect to live another 19.5 years*</a:t>
            </a:r>
          </a:p>
          <a:p>
            <a:r>
              <a:rPr lang="en-US" sz="2400" dirty="0"/>
              <a:t>Average life expectancy is likely to continue to increase</a:t>
            </a:r>
          </a:p>
          <a:p>
            <a:r>
              <a:rPr lang="en-US" sz="2400" dirty="0"/>
              <a:t>Retirement may last 25 years or more</a:t>
            </a:r>
          </a:p>
        </p:txBody>
      </p:sp>
      <p:sp>
        <p:nvSpPr>
          <p:cNvPr id="33796" name="Text Box 10"/>
          <p:cNvSpPr txBox="1">
            <a:spLocks noChangeArrowheads="1"/>
          </p:cNvSpPr>
          <p:nvPr/>
        </p:nvSpPr>
        <p:spPr bwMode="auto">
          <a:xfrm>
            <a:off x="1631576" y="5394230"/>
            <a:ext cx="4178710"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cs typeface="Arial"/>
              </a:rPr>
              <a:t>* NCHS Data Brief, Number 328, November 2018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xEl>
                                              <p:pRg st="1" end="1"/>
                                            </p:txEl>
                                          </p:spTgt>
                                        </p:tgtEl>
                                        <p:attrNameLst>
                                          <p:attrName>style.visibility</p:attrName>
                                        </p:attrNameLst>
                                      </p:cBhvr>
                                      <p:to>
                                        <p:strVal val="visible"/>
                                      </p:to>
                                    </p:set>
                                    <p:anim calcmode="lin" valueType="num">
                                      <p:cBhvr additive="base">
                                        <p:cTn id="13" dur="500" fill="hold"/>
                                        <p:tgtEl>
                                          <p:spTgt spid="235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8">
                                            <p:txEl>
                                              <p:pRg st="2" end="2"/>
                                            </p:txEl>
                                          </p:spTgt>
                                        </p:tgtEl>
                                        <p:attrNameLst>
                                          <p:attrName>style.visibility</p:attrName>
                                        </p:attrNameLst>
                                      </p:cBhvr>
                                      <p:to>
                                        <p:strVal val="visible"/>
                                      </p:to>
                                    </p:set>
                                    <p:anim calcmode="lin" valueType="num">
                                      <p:cBhvr additive="base">
                                        <p:cTn id="19" dur="500" fill="hold"/>
                                        <p:tgtEl>
                                          <p:spTgt spid="235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636" y="1295400"/>
            <a:ext cx="6779364" cy="4654731"/>
          </a:xfrm>
          <a:prstGeom prst="rect">
            <a:avLst/>
          </a:prstGeom>
        </p:spPr>
      </p:pic>
      <p:sp>
        <p:nvSpPr>
          <p:cNvPr id="35843" name="Rectangle 5"/>
          <p:cNvSpPr>
            <a:spLocks noGrp="1" noChangeArrowheads="1"/>
          </p:cNvSpPr>
          <p:nvPr>
            <p:ph type="body" sz="half" idx="4294967295"/>
          </p:nvPr>
        </p:nvSpPr>
        <p:spPr>
          <a:xfrm>
            <a:off x="1562100" y="1828800"/>
            <a:ext cx="5029200" cy="3733800"/>
          </a:xfrm>
        </p:spPr>
        <p:txBody>
          <a:bodyPr/>
          <a:lstStyle/>
          <a:p>
            <a:r>
              <a:rPr lang="en-US" dirty="0"/>
              <a:t>Estimate retirement expenses</a:t>
            </a:r>
          </a:p>
          <a:p>
            <a:r>
              <a:rPr lang="en-US" dirty="0"/>
              <a:t>Estimate retirement income</a:t>
            </a:r>
          </a:p>
          <a:p>
            <a:r>
              <a:rPr lang="en-US" dirty="0"/>
              <a:t>Identify the “gap”</a:t>
            </a:r>
          </a:p>
          <a:p>
            <a:r>
              <a:rPr lang="en-US" dirty="0"/>
              <a:t>Calculate your retirement investment goal</a:t>
            </a:r>
          </a:p>
          <a:p>
            <a:r>
              <a:rPr lang="en-US" dirty="0"/>
              <a:t>Account for inflation</a:t>
            </a:r>
          </a:p>
        </p:txBody>
      </p:sp>
      <p:sp>
        <p:nvSpPr>
          <p:cNvPr id="6" name="Rectangle 2"/>
          <p:cNvSpPr>
            <a:spLocks noGrp="1" noChangeArrowheads="1"/>
          </p:cNvSpPr>
          <p:nvPr>
            <p:ph type="title"/>
          </p:nvPr>
        </p:nvSpPr>
        <p:spPr>
          <a:xfrm>
            <a:off x="1562100" y="533400"/>
            <a:ext cx="6270752" cy="1219200"/>
          </a:xfrm>
        </p:spPr>
        <p:txBody>
          <a:bodyPr>
            <a:noAutofit/>
          </a:bodyPr>
          <a:lstStyle/>
          <a:p>
            <a:r>
              <a:rPr lang="en-US" dirty="0"/>
              <a:t>Crunching the Numbers  </a:t>
            </a:r>
            <a:br>
              <a:rPr lang="en-US" dirty="0"/>
            </a:br>
            <a:endParaRPr lang="en-US" sz="3400" b="0" dirty="0"/>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TotalTime>
  <Words>7289</Words>
  <Application>Microsoft Office PowerPoint</Application>
  <PresentationFormat>On-screen Show (4:3)</PresentationFormat>
  <Paragraphs>486</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When You Imagine Your Retirement, What Do You See?</vt:lpstr>
      <vt:lpstr>The Retirement Planning Road Map</vt:lpstr>
      <vt:lpstr>Start Now</vt:lpstr>
      <vt:lpstr>PowerPoint Presentation</vt:lpstr>
      <vt:lpstr>Basic Considerations –  What Kind of Retirement Do You Want?</vt:lpstr>
      <vt:lpstr>Basic Considerations –  When Do You Want to Retire?</vt:lpstr>
      <vt:lpstr>Basic Considerations –  How Long Will Retirement Last?</vt:lpstr>
      <vt:lpstr>Crunching the Numbers   </vt:lpstr>
      <vt:lpstr>Crunching the Numbers –  Estimating Retirement Expenses</vt:lpstr>
      <vt:lpstr>Crunching the Numbers –  Estimating Retirement Income</vt:lpstr>
      <vt:lpstr>Crunching the Numbers –  Identifying the “Gap”</vt:lpstr>
      <vt:lpstr>PowerPoint Presentation</vt:lpstr>
      <vt:lpstr>Crunching the Numbers –  Account for Inflation</vt:lpstr>
      <vt:lpstr>Tax-Advantaged Savings Vehicles  </vt:lpstr>
      <vt:lpstr>Tax-Advantaged Savings Vehicles – The Value of Tax Deferral</vt:lpstr>
      <vt:lpstr>Tax Advantaged Savings Vehicles – IRAs</vt:lpstr>
      <vt:lpstr>Tax Advantaged Savings Vehicles – IRAs</vt:lpstr>
      <vt:lpstr>Tax Advantaged Savings Vehicles – IRAs</vt:lpstr>
      <vt:lpstr>Tax Advantaged Savings Vehicles – IRAs</vt:lpstr>
      <vt:lpstr>Tax-Advantaged Savings Vehicles –  401(k) Plans – Pretax contributions</vt:lpstr>
      <vt:lpstr>Tax-Advantaged Savings Vehicles –  401(k) Plan – Roth Contributions</vt:lpstr>
      <vt:lpstr>Annuities</vt:lpstr>
      <vt:lpstr>General Investment Considerations</vt:lpstr>
      <vt:lpstr>Protecting Against Risk –  The Role of Insurance</vt:lpstr>
      <vt:lpstr>Implementing Your Plan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286</cp:revision>
  <cp:lastPrinted>2018-06-25T21:38:41Z</cp:lastPrinted>
  <dcterms:created xsi:type="dcterms:W3CDTF">2011-07-21T14:31:04Z</dcterms:created>
  <dcterms:modified xsi:type="dcterms:W3CDTF">2020-03-05T17:16:14Z</dcterms:modified>
</cp:coreProperties>
</file>